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53" r:id="rId1"/>
    <p:sldMasterId id="2147484466" r:id="rId2"/>
    <p:sldMasterId id="2147484478" r:id="rId3"/>
  </p:sldMasterIdLst>
  <p:notesMasterIdLst>
    <p:notesMasterId r:id="rId26"/>
  </p:notesMasterIdLst>
  <p:handoutMasterIdLst>
    <p:handoutMasterId r:id="rId27"/>
  </p:handoutMasterIdLst>
  <p:sldIdLst>
    <p:sldId id="700" r:id="rId4"/>
    <p:sldId id="572" r:id="rId5"/>
    <p:sldId id="624" r:id="rId6"/>
    <p:sldId id="2146849012" r:id="rId7"/>
    <p:sldId id="2146849013" r:id="rId8"/>
    <p:sldId id="701" r:id="rId9"/>
    <p:sldId id="702" r:id="rId10"/>
    <p:sldId id="732" r:id="rId11"/>
    <p:sldId id="717" r:id="rId12"/>
    <p:sldId id="708" r:id="rId13"/>
    <p:sldId id="709" r:id="rId14"/>
    <p:sldId id="710" r:id="rId15"/>
    <p:sldId id="2146849021" r:id="rId16"/>
    <p:sldId id="2146849025" r:id="rId17"/>
    <p:sldId id="698" r:id="rId18"/>
    <p:sldId id="2146849147" r:id="rId19"/>
    <p:sldId id="2146849149" r:id="rId20"/>
    <p:sldId id="2146849148" r:id="rId21"/>
    <p:sldId id="2146849150" r:id="rId22"/>
    <p:sldId id="2146849151" r:id="rId23"/>
    <p:sldId id="727" r:id="rId24"/>
    <p:sldId id="448" r:id="rId25"/>
  </p:sldIdLst>
  <p:sldSz cx="12192000" cy="6858000"/>
  <p:notesSz cx="6858000" cy="9144000"/>
  <p:custDataLst>
    <p:tags r:id="rId28"/>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EFAFB233-063F-42B5-8137-9DF3F51BA10A}">
      <p15:sldGuideLst xmlns:p15="http://schemas.microsoft.com/office/powerpoint/2012/main">
        <p15:guide id="1" orient="horz" pos="368" userDrawn="1">
          <p15:clr>
            <a:srgbClr val="F26B43"/>
          </p15:clr>
        </p15:guide>
        <p15:guide id="2" pos="2774" userDrawn="1">
          <p15:clr>
            <a:srgbClr val="A4A3A4"/>
          </p15:clr>
        </p15:guide>
        <p15:guide id="3" pos="370" userDrawn="1">
          <p15:clr>
            <a:srgbClr val="F26B43"/>
          </p15:clr>
        </p15:guide>
        <p15:guide id="4" pos="7310" userDrawn="1">
          <p15:clr>
            <a:srgbClr val="F26B43"/>
          </p15:clr>
        </p15:guide>
        <p15:guide id="5" orient="horz" pos="2260" userDrawn="1">
          <p15:clr>
            <a:srgbClr val="A4A3A4"/>
          </p15:clr>
        </p15:guide>
        <p15:guide id="6" orient="horz" pos="3952" userDrawn="1">
          <p15:clr>
            <a:srgbClr val="F26B43"/>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AFF"/>
    <a:srgbClr val="000048"/>
    <a:srgbClr val="0D0D0D"/>
    <a:srgbClr val="000041"/>
    <a:srgbClr val="49497A"/>
    <a:srgbClr val="DEDEE5"/>
    <a:srgbClr val="2B2B5D"/>
    <a:srgbClr val="464675"/>
    <a:srgbClr val="7B7B9F"/>
    <a:srgbClr val="ACAC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538" autoAdjust="0"/>
    <p:restoredTop sz="96354"/>
  </p:normalViewPr>
  <p:slideViewPr>
    <p:cSldViewPr snapToGrid="0">
      <p:cViewPr varScale="1">
        <p:scale>
          <a:sx n="209" d="100"/>
          <a:sy n="209" d="100"/>
        </p:scale>
        <p:origin x="1248" y="480"/>
      </p:cViewPr>
      <p:guideLst>
        <p:guide orient="horz" pos="368"/>
        <p:guide pos="2774"/>
        <p:guide pos="370"/>
        <p:guide pos="7310"/>
        <p:guide orient="horz" pos="2260"/>
        <p:guide orient="horz" pos="3952"/>
      </p:guideLst>
    </p:cSldViewPr>
  </p:slideViewPr>
  <p:notesTextViewPr>
    <p:cViewPr>
      <p:scale>
        <a:sx n="1" d="1"/>
        <a:sy n="1" d="1"/>
      </p:scale>
      <p:origin x="0" y="0"/>
    </p:cViewPr>
  </p:notesTextViewPr>
  <p:sorterViewPr>
    <p:cViewPr>
      <p:scale>
        <a:sx n="83" d="100"/>
        <a:sy n="83" d="100"/>
      </p:scale>
      <p:origin x="0" y="0"/>
    </p:cViewPr>
  </p:sorterViewPr>
  <p:notesViewPr>
    <p:cSldViewPr snapToGrid="0">
      <p:cViewPr varScale="1">
        <p:scale>
          <a:sx n="89" d="100"/>
          <a:sy n="89" d="100"/>
        </p:scale>
        <p:origin x="1650"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gs" Target="tags/tag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1/20/26</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1/20/26</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3657607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16982722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2.xml"/><Relationship Id="rId1" Type="http://schemas.openxmlformats.org/officeDocument/2006/relationships/tags" Target="../tags/tag5.xml"/><Relationship Id="rId5" Type="http://schemas.openxmlformats.org/officeDocument/2006/relationships/image" Target="../media/image14.png"/><Relationship Id="rId4" Type="http://schemas.openxmlformats.org/officeDocument/2006/relationships/image" Target="../media/image13.emf"/></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3.png"/><Relationship Id="rId4" Type="http://schemas.openxmlformats.org/officeDocument/2006/relationships/image" Target="../media/image15.emf"/></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2.xml"/><Relationship Id="rId1" Type="http://schemas.openxmlformats.org/officeDocument/2006/relationships/tags" Target="../tags/tag7.xml"/><Relationship Id="rId5" Type="http://schemas.openxmlformats.org/officeDocument/2006/relationships/image" Target="../media/image3.png"/><Relationship Id="rId4" Type="http://schemas.openxmlformats.org/officeDocument/2006/relationships/image" Target="../media/image16.emf"/></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3.xml"/><Relationship Id="rId1" Type="http://schemas.openxmlformats.org/officeDocument/2006/relationships/tags" Target="../tags/tag9.xml"/><Relationship Id="rId5" Type="http://schemas.openxmlformats.org/officeDocument/2006/relationships/image" Target="../media/image14.png"/><Relationship Id="rId4" Type="http://schemas.openxmlformats.org/officeDocument/2006/relationships/image" Target="../media/image17.emf"/></Relationships>
</file>

<file path=ppt/slideLayouts/_rels/slideLayout2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3.xml"/><Relationship Id="rId1" Type="http://schemas.openxmlformats.org/officeDocument/2006/relationships/tags" Target="../tags/tag10.xml"/><Relationship Id="rId5" Type="http://schemas.openxmlformats.org/officeDocument/2006/relationships/image" Target="../media/image3.png"/><Relationship Id="rId4" Type="http://schemas.openxmlformats.org/officeDocument/2006/relationships/image" Target="../media/image18.emf"/></Relationships>
</file>

<file path=ppt/slideLayouts/_rels/slideLayout2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3.xml"/><Relationship Id="rId1" Type="http://schemas.openxmlformats.org/officeDocument/2006/relationships/tags" Target="../tags/tag11.xml"/><Relationship Id="rId5" Type="http://schemas.openxmlformats.org/officeDocument/2006/relationships/image" Target="../media/image3.png"/><Relationship Id="rId4" Type="http://schemas.openxmlformats.org/officeDocument/2006/relationships/image" Target="../media/image19.emf"/></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399022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2"/>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0" name="テキスト プレースホルダー 10">
            <a:extLst>
              <a:ext uri="{FF2B5EF4-FFF2-40B4-BE49-F238E27FC236}">
                <a16:creationId xmlns:a16="http://schemas.microsoft.com/office/drawing/2014/main" id="{51F1BAB4-BF47-3B73-61AB-48C73A07D72A}"/>
              </a:ext>
            </a:extLst>
          </p:cNvPr>
          <p:cNvSpPr>
            <a:spLocks noGrp="1"/>
          </p:cNvSpPr>
          <p:nvPr>
            <p:ph type="body" sz="quarter" idx="13"/>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490929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4828882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406516415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BC_プロダクト資料中表紙">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F23D017-463D-AD4D-6C5C-98A759B8A938}"/>
              </a:ext>
            </a:extLst>
          </p:cNvPr>
          <p:cNvGraphicFramePr>
            <a:graphicFrameLocks noChangeAspect="1"/>
          </p:cNvGraphicFramePr>
          <p:nvPr>
            <p:custDataLst>
              <p:tags r:id="rId1"/>
            </p:custDataLst>
            <p:extLst>
              <p:ext uri="{D42A27DB-BD31-4B8C-83A1-F6EECF244321}">
                <p14:modId xmlns:p14="http://schemas.microsoft.com/office/powerpoint/2010/main" val="39159485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BF23D017-463D-AD4D-6C5C-98A759B8A938}"/>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3E6674F4-4E75-A765-EA22-CCF341E56EE4}"/>
              </a:ext>
            </a:extLst>
          </p:cNvPr>
          <p:cNvSpPr/>
          <p:nvPr/>
        </p:nvSpPr>
        <p:spPr>
          <a:xfrm>
            <a:off x="10363200" y="3427413"/>
            <a:ext cx="1828800" cy="3430587"/>
          </a:xfrm>
          <a:prstGeom prst="triangle">
            <a:avLst>
              <a:gd name="adj" fmla="val 100000"/>
            </a:avLst>
          </a:prstGeom>
          <a:solidFill>
            <a:srgbClr val="0000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A1CC6D58-EF4A-F84C-B945-9E05F489A3BB}"/>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2716067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タイトル+コピーライト+ページ番号">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82A8865-E852-8779-AF4C-2BDBBCB2B487}"/>
              </a:ext>
            </a:extLst>
          </p:cNvPr>
          <p:cNvGraphicFramePr>
            <a:graphicFrameLocks noChangeAspect="1"/>
          </p:cNvGraphicFramePr>
          <p:nvPr>
            <p:custDataLst>
              <p:tags r:id="rId1"/>
            </p:custDataLst>
            <p:extLst>
              <p:ext uri="{D42A27DB-BD31-4B8C-83A1-F6EECF244321}">
                <p14:modId xmlns:p14="http://schemas.microsoft.com/office/powerpoint/2010/main" val="187721923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782A8865-E852-8779-AF4C-2BDBBCB2B48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14600360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タイトル+説明文＋コピーライト+ページ番号">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533DB12E-609D-D2FB-C43A-2329E15DD741}"/>
              </a:ext>
            </a:extLst>
          </p:cNvPr>
          <p:cNvGraphicFramePr>
            <a:graphicFrameLocks noChangeAspect="1"/>
          </p:cNvGraphicFramePr>
          <p:nvPr>
            <p:custDataLst>
              <p:tags r:id="rId1"/>
            </p:custDataLst>
            <p:extLst>
              <p:ext uri="{D42A27DB-BD31-4B8C-83A1-F6EECF244321}">
                <p14:modId xmlns:p14="http://schemas.microsoft.com/office/powerpoint/2010/main" val="11656601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533DB12E-609D-D2FB-C43A-2329E15DD741}"/>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4954337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スライド番号プレースホルダー 5">
            <a:extLst>
              <a:ext uri="{FF2B5EF4-FFF2-40B4-BE49-F238E27FC236}">
                <a16:creationId xmlns:a16="http://schemas.microsoft.com/office/drawing/2014/main" id="{D0619A66-CC94-F64F-DA26-0FF8A23AF3EA}"/>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5" name="グラフィックス 2">
            <a:extLst>
              <a:ext uri="{FF2B5EF4-FFF2-40B4-BE49-F238E27FC236}">
                <a16:creationId xmlns:a16="http://schemas.microsoft.com/office/drawing/2014/main" id="{8D9B3208-C845-2C86-CEFC-EAC3C8484BF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8888537"/>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最終ページ">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C77CBF0D-71DD-004F-EE3B-1BC6F28DA6D9}"/>
              </a:ext>
            </a:extLst>
          </p:cNvPr>
          <p:cNvPicPr>
            <a:picLocks noChangeAspect="1"/>
          </p:cNvPicPr>
          <p:nvPr/>
        </p:nvPicPr>
        <p:blipFill>
          <a:blip r:embed="rId2"/>
          <a:stretch>
            <a:fillRect/>
          </a:stretch>
        </p:blipFill>
        <p:spPr>
          <a:xfrm>
            <a:off x="0" y="0"/>
            <a:ext cx="12192000" cy="6858000"/>
          </a:xfrm>
          <a:prstGeom prst="rect">
            <a:avLst/>
          </a:prstGeom>
        </p:spPr>
      </p:pic>
      <p:pic>
        <p:nvPicPr>
          <p:cNvPr id="4" name="グラフィックス 2">
            <a:extLst>
              <a:ext uri="{FF2B5EF4-FFF2-40B4-BE49-F238E27FC236}">
                <a16:creationId xmlns:a16="http://schemas.microsoft.com/office/drawing/2014/main" id="{8A181A9D-4CFB-510D-DBA2-3B5A52B8D2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49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141318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chemeClr val="accent1"/>
                </a:solidFill>
                <a:latin typeface="+mn-ea"/>
                <a:ea typeface="+mn-ea"/>
                <a:cs typeface="Segoe UI" panose="020B0502040204020203" pitchFamily="34" charset="0"/>
              </a:rPr>
              <a:t>CONTENTS</a:t>
            </a:r>
            <a:endParaRPr kumimoji="1" lang="ja-JP" altLang="en-US" sz="2400" b="1" i="0" dirty="0">
              <a:solidFill>
                <a:schemeClr val="accent1"/>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chemeClr val="accent1"/>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chemeClr val="accent1"/>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6194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298004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6" name="直線コネクタ 5">
            <a:extLst>
              <a:ext uri="{FF2B5EF4-FFF2-40B4-BE49-F238E27FC236}">
                <a16:creationId xmlns:a16="http://schemas.microsoft.com/office/drawing/2014/main" id="{A262B7B1-0731-8DCD-FDA6-CB9554C09C52}"/>
              </a:ext>
            </a:extLst>
          </p:cNvPr>
          <p:cNvCxnSpPr>
            <a:cxnSpLocks/>
          </p:cNvCxnSpPr>
          <p:nvPr userDrawn="1"/>
        </p:nvCxnSpPr>
        <p:spPr>
          <a:xfrm>
            <a:off x="1323874" y="3434388"/>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1057882" y="381680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943922" y="390678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7" name="直線コネクタ 6">
            <a:extLst>
              <a:ext uri="{FF2B5EF4-FFF2-40B4-BE49-F238E27FC236}">
                <a16:creationId xmlns:a16="http://schemas.microsoft.com/office/drawing/2014/main" id="{FE9A66F2-6529-CFEC-6940-4A718DB70DA6}"/>
              </a:ext>
            </a:extLst>
          </p:cNvPr>
          <p:cNvCxnSpPr>
            <a:cxnSpLocks/>
          </p:cNvCxnSpPr>
          <p:nvPr userDrawn="1"/>
        </p:nvCxnSpPr>
        <p:spPr>
          <a:xfrm>
            <a:off x="1323874" y="4362436"/>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円/楕円 50">
            <a:extLst>
              <a:ext uri="{FF2B5EF4-FFF2-40B4-BE49-F238E27FC236}">
                <a16:creationId xmlns:a16="http://schemas.microsoft.com/office/drawing/2014/main" id="{A3FCEDA4-A85A-9088-03F8-EB4590AA02E6}"/>
              </a:ext>
            </a:extLst>
          </p:cNvPr>
          <p:cNvSpPr>
            <a:spLocks noChangeAspect="1"/>
          </p:cNvSpPr>
          <p:nvPr userDrawn="1"/>
        </p:nvSpPr>
        <p:spPr>
          <a:xfrm>
            <a:off x="1057882" y="4744857"/>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sp>
        <p:nvSpPr>
          <p:cNvPr id="19" name="テキスト プレースホルダー 4">
            <a:extLst>
              <a:ext uri="{FF2B5EF4-FFF2-40B4-BE49-F238E27FC236}">
                <a16:creationId xmlns:a16="http://schemas.microsoft.com/office/drawing/2014/main" id="{31510614-2987-35BA-45DA-50C0E72E86DA}"/>
              </a:ext>
            </a:extLst>
          </p:cNvPr>
          <p:cNvSpPr>
            <a:spLocks noGrp="1"/>
          </p:cNvSpPr>
          <p:nvPr>
            <p:ph type="body" sz="quarter" idx="18" hasCustomPrompt="1"/>
          </p:nvPr>
        </p:nvSpPr>
        <p:spPr>
          <a:xfrm>
            <a:off x="1943922" y="483483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20" name="直線コネクタ 19">
            <a:extLst>
              <a:ext uri="{FF2B5EF4-FFF2-40B4-BE49-F238E27FC236}">
                <a16:creationId xmlns:a16="http://schemas.microsoft.com/office/drawing/2014/main" id="{7D32E6C7-FFF6-886C-5EA3-C79E0CA92600}"/>
              </a:ext>
            </a:extLst>
          </p:cNvPr>
          <p:cNvCxnSpPr>
            <a:cxnSpLocks/>
          </p:cNvCxnSpPr>
          <p:nvPr userDrawn="1"/>
        </p:nvCxnSpPr>
        <p:spPr>
          <a:xfrm>
            <a:off x="1323874" y="5290484"/>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円/楕円 50">
            <a:extLst>
              <a:ext uri="{FF2B5EF4-FFF2-40B4-BE49-F238E27FC236}">
                <a16:creationId xmlns:a16="http://schemas.microsoft.com/office/drawing/2014/main" id="{9506B138-D802-D2A8-C991-AB44A1203701}"/>
              </a:ext>
            </a:extLst>
          </p:cNvPr>
          <p:cNvSpPr>
            <a:spLocks noChangeAspect="1"/>
          </p:cNvSpPr>
          <p:nvPr userDrawn="1"/>
        </p:nvSpPr>
        <p:spPr>
          <a:xfrm>
            <a:off x="1057882" y="567290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dirty="0">
              <a:solidFill>
                <a:schemeClr val="bg1"/>
              </a:solidFill>
              <a:latin typeface="+mj-ea"/>
              <a:ea typeface="+mj-ea"/>
              <a:cs typeface="Segoe UI" panose="020B0502040204020203" pitchFamily="34" charset="0"/>
            </a:endParaRPr>
          </a:p>
        </p:txBody>
      </p:sp>
      <p:sp>
        <p:nvSpPr>
          <p:cNvPr id="23" name="テキスト プレースホルダー 4">
            <a:extLst>
              <a:ext uri="{FF2B5EF4-FFF2-40B4-BE49-F238E27FC236}">
                <a16:creationId xmlns:a16="http://schemas.microsoft.com/office/drawing/2014/main" id="{A5BA7354-117F-2101-9323-A1762E5429B7}"/>
              </a:ext>
            </a:extLst>
          </p:cNvPr>
          <p:cNvSpPr>
            <a:spLocks noGrp="1"/>
          </p:cNvSpPr>
          <p:nvPr>
            <p:ph type="body" sz="quarter" idx="19" hasCustomPrompt="1"/>
          </p:nvPr>
        </p:nvSpPr>
        <p:spPr>
          <a:xfrm>
            <a:off x="1943922" y="576288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10325822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4" name="三角形 3">
            <a:extLst>
              <a:ext uri="{FF2B5EF4-FFF2-40B4-BE49-F238E27FC236}">
                <a16:creationId xmlns:a16="http://schemas.microsoft.com/office/drawing/2014/main" id="{CFB367D1-8FD1-1C3B-97AA-9185FCCCA4D4}"/>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ln>
                  <a:noFill/>
                </a:ln>
                <a:solidFill>
                  <a:schemeClr val="accent1"/>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chemeClr val="accent1"/>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
        <p:nvSpPr>
          <p:cNvPr id="5" name="スライド番号プレースホルダー 5">
            <a:extLst>
              <a:ext uri="{FF2B5EF4-FFF2-40B4-BE49-F238E27FC236}">
                <a16:creationId xmlns:a16="http://schemas.microsoft.com/office/drawing/2014/main" id="{DCBF0A3F-76BB-7C92-B66B-0A97FD4700F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20654E43-7CF4-6954-D935-4A0B614FF5A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21264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4040452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9483897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346582"/>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264684"/>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18278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188658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232348" y="280468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43656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391156"/>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31560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9" name="円/楕円 50">
            <a:extLst>
              <a:ext uri="{FF2B5EF4-FFF2-40B4-BE49-F238E27FC236}">
                <a16:creationId xmlns:a16="http://schemas.microsoft.com/office/drawing/2014/main" id="{32EBBB3D-31B9-8ED2-D02E-3EBD36E61BB5}"/>
              </a:ext>
            </a:extLst>
          </p:cNvPr>
          <p:cNvSpPr>
            <a:spLocks noChangeAspect="1"/>
          </p:cNvSpPr>
          <p:nvPr userDrawn="1"/>
        </p:nvSpPr>
        <p:spPr>
          <a:xfrm>
            <a:off x="962348" y="4100888"/>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04</a:t>
            </a:r>
            <a:endParaRPr kumimoji="1" lang="ja-JP" altLang="en-US" sz="1800" b="1" i="0">
              <a:solidFill>
                <a:schemeClr val="bg1"/>
              </a:solidFill>
              <a:latin typeface="+mj-ea"/>
              <a:ea typeface="+mj-ea"/>
              <a:cs typeface="Segoe UI" panose="020B0502040204020203" pitchFamily="34" charset="0"/>
            </a:endParaRPr>
          </a:p>
        </p:txBody>
      </p:sp>
      <p:cxnSp>
        <p:nvCxnSpPr>
          <p:cNvPr id="20" name="直線コネクタ 19">
            <a:extLst>
              <a:ext uri="{FF2B5EF4-FFF2-40B4-BE49-F238E27FC236}">
                <a16:creationId xmlns:a16="http://schemas.microsoft.com/office/drawing/2014/main" id="{5462A6DC-1A0C-B04A-A624-6862E68E1F6B}"/>
              </a:ext>
            </a:extLst>
          </p:cNvPr>
          <p:cNvCxnSpPr>
            <a:cxnSpLocks/>
            <a:endCxn id="19" idx="0"/>
          </p:cNvCxnSpPr>
          <p:nvPr userDrawn="1"/>
        </p:nvCxnSpPr>
        <p:spPr>
          <a:xfrm>
            <a:off x="1232348" y="3722786"/>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1" name="テキスト プレースホルダー 4">
            <a:extLst>
              <a:ext uri="{FF2B5EF4-FFF2-40B4-BE49-F238E27FC236}">
                <a16:creationId xmlns:a16="http://schemas.microsoft.com/office/drawing/2014/main" id="{CA7A5571-7523-94A9-69E9-6A529334A4A0}"/>
              </a:ext>
            </a:extLst>
          </p:cNvPr>
          <p:cNvSpPr>
            <a:spLocks noGrp="1"/>
          </p:cNvSpPr>
          <p:nvPr>
            <p:ph type="body" sz="quarter" idx="17" hasCustomPrompt="1"/>
          </p:nvPr>
        </p:nvSpPr>
        <p:spPr>
          <a:xfrm>
            <a:off x="1848388" y="4190868"/>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40567891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Tree>
    <p:extLst>
      <p:ext uri="{BB962C8B-B14F-4D97-AF65-F5344CB8AC3E}">
        <p14:creationId xmlns:p14="http://schemas.microsoft.com/office/powerpoint/2010/main" val="25793009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7862532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広告主・代理店限定）">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5544997-C74E-E0AD-F2FE-22461E7A2AF9}"/>
              </a:ext>
            </a:extLst>
          </p:cNvPr>
          <p:cNvGraphicFramePr>
            <a:graphicFrameLocks noChangeAspect="1"/>
          </p:cNvGraphicFramePr>
          <p:nvPr userDrawn="1">
            <p:custDataLst>
              <p:tags r:id="rId1"/>
            </p:custDataLst>
            <p:extLst>
              <p:ext uri="{D42A27DB-BD31-4B8C-83A1-F6EECF244321}">
                <p14:modId xmlns:p14="http://schemas.microsoft.com/office/powerpoint/2010/main" val="1948654237"/>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A5544997-C74E-E0AD-F2FE-22461E7A2AF9}"/>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519B8972-44D1-3802-EE60-A1BC5C5A16AB}"/>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84C091A5-862A-9941-5642-C4E70B372A8F}"/>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6279544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60EF211-A8C9-FBD7-5993-BD3CA45DEA37}"/>
              </a:ext>
            </a:extLst>
          </p:cNvPr>
          <p:cNvGraphicFramePr>
            <a:graphicFrameLocks noChangeAspect="1"/>
          </p:cNvGraphicFramePr>
          <p:nvPr userDrawn="1">
            <p:custDataLst>
              <p:tags r:id="rId1"/>
            </p:custDataLst>
            <p:extLst>
              <p:ext uri="{D42A27DB-BD31-4B8C-83A1-F6EECF244321}">
                <p14:modId xmlns:p14="http://schemas.microsoft.com/office/powerpoint/2010/main" val="358104889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660EF211-A8C9-FBD7-5993-BD3CA45DEA3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6561450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6EFBDC73-21D0-0696-0419-0FC3D51B89A0}"/>
              </a:ext>
            </a:extLst>
          </p:cNvPr>
          <p:cNvGraphicFramePr>
            <a:graphicFrameLocks noChangeAspect="1"/>
          </p:cNvGraphicFramePr>
          <p:nvPr userDrawn="1">
            <p:custDataLst>
              <p:tags r:id="rId1"/>
            </p:custDataLst>
            <p:extLst>
              <p:ext uri="{D42A27DB-BD31-4B8C-83A1-F6EECF244321}">
                <p14:modId xmlns:p14="http://schemas.microsoft.com/office/powerpoint/2010/main" val="356674818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6EFBDC73-21D0-0696-0419-0FC3D51B89A0}"/>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3091799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9019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4" name="三角形 3">
            <a:extLst>
              <a:ext uri="{FF2B5EF4-FFF2-40B4-BE49-F238E27FC236}">
                <a16:creationId xmlns:a16="http://schemas.microsoft.com/office/drawing/2014/main" id="{CFB367D1-8FD1-1C3B-97AA-9185FCCCA4D4}"/>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ln>
                  <a:noFill/>
                </a:ln>
                <a:solidFill>
                  <a:schemeClr val="accent1"/>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chemeClr val="accent1"/>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
        <p:nvSpPr>
          <p:cNvPr id="5" name="スライド番号プレースホルダー 5">
            <a:extLst>
              <a:ext uri="{FF2B5EF4-FFF2-40B4-BE49-F238E27FC236}">
                <a16:creationId xmlns:a16="http://schemas.microsoft.com/office/drawing/2014/main" id="{DCBF0A3F-76BB-7C92-B66B-0A97FD4700F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spTree>
    <p:extLst>
      <p:ext uri="{BB962C8B-B14F-4D97-AF65-F5344CB8AC3E}">
        <p14:creationId xmlns:p14="http://schemas.microsoft.com/office/powerpoint/2010/main" val="6350981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26597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482025" y="173621"/>
            <a:ext cx="530915" cy="230832"/>
          </a:xfrm>
          <a:prstGeom prst="rect">
            <a:avLst/>
          </a:prstGeom>
          <a:noFill/>
        </p:spPr>
        <p:txBody>
          <a:bodyPr wrap="none" rtlCol="0">
            <a:spAutoFit/>
          </a:bodyPr>
          <a:lstStyle/>
          <a:p>
            <a:r>
              <a:rPr kumimoji="1" lang="ja-JP" altLang="en-US" sz="900" dirty="0">
                <a:solidFill>
                  <a:schemeClr val="bg1"/>
                </a:solidFill>
              </a:rPr>
              <a:t>変更点</a:t>
            </a:r>
          </a:p>
        </p:txBody>
      </p:sp>
      <p:pic>
        <p:nvPicPr>
          <p:cNvPr id="3" name="図プレースホルダー 10">
            <a:extLst>
              <a:ext uri="{FF2B5EF4-FFF2-40B4-BE49-F238E27FC236}">
                <a16:creationId xmlns:a16="http://schemas.microsoft.com/office/drawing/2014/main" id="{673D12C0-BFE1-CD53-B1BE-B00929101C1A}"/>
              </a:ext>
            </a:extLst>
          </p:cNvPr>
          <p:cNvPicPr>
            <a:picLocks noChangeAspect="1"/>
          </p:cNvPicPr>
          <p:nvPr userDrawn="1"/>
        </p:nvPicPr>
        <p:blipFill>
          <a:blip r:embed="rId3"/>
          <a:srcRect t="71" b="71"/>
          <a:stretch/>
        </p:blipFill>
        <p:spPr>
          <a:xfrm>
            <a:off x="36095" y="40530"/>
            <a:ext cx="490419" cy="452763"/>
          </a:xfrm>
          <a:prstGeom prst="rect">
            <a:avLst/>
          </a:prstGeom>
        </p:spPr>
      </p:pic>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178950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商品概要</a:t>
            </a:r>
          </a:p>
        </p:txBody>
      </p:sp>
      <p:sp>
        <p:nvSpPr>
          <p:cNvPr id="3" name="テキスト プレースホルダー 10">
            <a:extLst>
              <a:ext uri="{FF2B5EF4-FFF2-40B4-BE49-F238E27FC236}">
                <a16:creationId xmlns:a16="http://schemas.microsoft.com/office/drawing/2014/main" id="{34CDCB4D-B3FE-5512-1AD8-8FC091FB7A34}"/>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583109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商品価格</a:t>
            </a:r>
          </a:p>
        </p:txBody>
      </p:sp>
      <p:sp>
        <p:nvSpPr>
          <p:cNvPr id="3" name="テキスト プレースホルダー 10">
            <a:extLst>
              <a:ext uri="{FF2B5EF4-FFF2-40B4-BE49-F238E27FC236}">
                <a16:creationId xmlns:a16="http://schemas.microsoft.com/office/drawing/2014/main" id="{95397C94-8D81-3AA4-47A1-27CC660D24D7}"/>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709691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877163" cy="230832"/>
          </a:xfrm>
          <a:prstGeom prst="rect">
            <a:avLst/>
          </a:prstGeom>
          <a:noFill/>
        </p:spPr>
        <p:txBody>
          <a:bodyPr wrap="none" rtlCol="0">
            <a:spAutoFit/>
          </a:bodyPr>
          <a:lstStyle/>
          <a:p>
            <a:r>
              <a:rPr kumimoji="1" lang="ja-JP" altLang="en-US" sz="900" dirty="0">
                <a:solidFill>
                  <a:schemeClr val="bg1"/>
                </a:solidFill>
              </a:rPr>
              <a:t>スペック詳細</a:t>
            </a:r>
          </a:p>
        </p:txBody>
      </p:sp>
      <p:sp>
        <p:nvSpPr>
          <p:cNvPr id="3" name="テキスト プレースホルダー 10">
            <a:extLst>
              <a:ext uri="{FF2B5EF4-FFF2-40B4-BE49-F238E27FC236}">
                <a16:creationId xmlns:a16="http://schemas.microsoft.com/office/drawing/2014/main" id="{BC5DC8DD-FDC6-A8B5-8C59-D99344C84D25}"/>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286240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761747" cy="230832"/>
          </a:xfrm>
          <a:prstGeom prst="rect">
            <a:avLst/>
          </a:prstGeom>
          <a:noFill/>
        </p:spPr>
        <p:txBody>
          <a:bodyPr wrap="none" rtlCol="0">
            <a:spAutoFit/>
          </a:bodyPr>
          <a:lstStyle/>
          <a:p>
            <a:r>
              <a:rPr kumimoji="1" lang="ja-JP" altLang="en-US" sz="900" dirty="0">
                <a:solidFill>
                  <a:schemeClr val="bg2"/>
                </a:solidFill>
              </a:rPr>
              <a:t>実施フロー</a:t>
            </a:r>
          </a:p>
        </p:txBody>
      </p:sp>
      <p:sp>
        <p:nvSpPr>
          <p:cNvPr id="3" name="テキスト プレースホルダー 10">
            <a:extLst>
              <a:ext uri="{FF2B5EF4-FFF2-40B4-BE49-F238E27FC236}">
                <a16:creationId xmlns:a16="http://schemas.microsoft.com/office/drawing/2014/main" id="{5F8EFFDA-09AC-475F-DDAA-47D7F2B111E9}"/>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630605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タイトル+コピーライト+ページ番号（広告主・代理店限定）">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プレースホルダー 8" descr="アイコン&#10;&#10;自動的に生成された説明">
            <a:extLst>
              <a:ext uri="{FF2B5EF4-FFF2-40B4-BE49-F238E27FC236}">
                <a16:creationId xmlns:a16="http://schemas.microsoft.com/office/drawing/2014/main" id="{3D4B3C0F-D350-D314-423E-99559A59D8B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60467" y="37992"/>
            <a:ext cx="498475" cy="498475"/>
          </a:xfrm>
          <a:prstGeom prst="rect">
            <a:avLst/>
          </a:prstGeom>
        </p:spPr>
      </p:pic>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20861" y="173621"/>
            <a:ext cx="1107996" cy="230832"/>
          </a:xfrm>
          <a:prstGeom prst="rect">
            <a:avLst/>
          </a:prstGeom>
          <a:noFill/>
        </p:spPr>
        <p:txBody>
          <a:bodyPr wrap="none" rtlCol="0">
            <a:spAutoFit/>
          </a:bodyPr>
          <a:lstStyle/>
          <a:p>
            <a:r>
              <a:rPr kumimoji="1" lang="ja-JP" altLang="en-US" sz="900" dirty="0">
                <a:solidFill>
                  <a:schemeClr val="bg1"/>
                </a:solidFill>
              </a:rPr>
              <a:t>その他：留意事項</a:t>
            </a:r>
          </a:p>
        </p:txBody>
      </p:sp>
      <p:sp>
        <p:nvSpPr>
          <p:cNvPr id="8" name="テキスト プレースホルダー 10">
            <a:extLst>
              <a:ext uri="{FF2B5EF4-FFF2-40B4-BE49-F238E27FC236}">
                <a16:creationId xmlns:a16="http://schemas.microsoft.com/office/drawing/2014/main" id="{4B10FDEC-7075-BB0D-498B-CA043596B5A0}"/>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5082558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18" Type="http://schemas.openxmlformats.org/officeDocument/2006/relationships/oleObject" Target="../embeddings/oleObject1.bin"/><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2.emf"/><Relationship Id="rId2" Type="http://schemas.openxmlformats.org/officeDocument/2006/relationships/slideLayout" Target="../slideLayouts/slideLayout14.xml"/><Relationship Id="rId16" Type="http://schemas.openxmlformats.org/officeDocument/2006/relationships/oleObject" Target="../embeddings/oleObject2.bin"/><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ags" Target="../tags/tag4.xml"/><Relationship Id="rId10" Type="http://schemas.openxmlformats.org/officeDocument/2006/relationships/slideLayout" Target="../slideLayouts/slideLayout22.xml"/><Relationship Id="rId19" Type="http://schemas.openxmlformats.org/officeDocument/2006/relationships/image" Target="../media/image1.emf"/><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slideLayout" Target="../slideLayouts/slideLayout27.xml"/><Relationship Id="rId7"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10" Type="http://schemas.openxmlformats.org/officeDocument/2006/relationships/image" Target="../media/image1.emf"/><Relationship Id="rId4" Type="http://schemas.openxmlformats.org/officeDocument/2006/relationships/slideLayout" Target="../slideLayouts/slideLayout28.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userDrawn="1">
            <p:custDataLst>
              <p:tags r:id="rId14"/>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5" imgW="7772400" imgH="10058400" progId="TCLayout.ActiveDocument.1">
                  <p:embed/>
                </p:oleObj>
              </mc:Choice>
              <mc:Fallback>
                <p:oleObj name="think-cellスライド" r:id="rId15"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6"/>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3AC2D241-C39D-AA11-5E21-E9DECFC095B5}"/>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1207521595"/>
      </p:ext>
    </p:extLst>
  </p:cSld>
  <p:clrMap bg1="lt1" tx1="dk1" bg2="lt2" tx2="dk2" accent1="accent1" accent2="accent2" accent3="accent3" accent4="accent4" accent5="accent5" accent6="accent6" hlink="hlink" folHlink="folHlink"/>
  <p:sldLayoutIdLst>
    <p:sldLayoutId id="2147484454" r:id="rId1"/>
    <p:sldLayoutId id="2147484443" r:id="rId2"/>
    <p:sldLayoutId id="2147484462" r:id="rId3"/>
    <p:sldLayoutId id="2147484450" r:id="rId4"/>
    <p:sldLayoutId id="2147484465" r:id="rId5"/>
    <p:sldLayoutId id="2147484446" r:id="rId6"/>
    <p:sldLayoutId id="2147484447" r:id="rId7"/>
    <p:sldLayoutId id="2147484448" r:id="rId8"/>
    <p:sldLayoutId id="2147484449" r:id="rId9"/>
    <p:sldLayoutId id="2147484463" r:id="rId10"/>
    <p:sldLayoutId id="2147484431" r:id="rId11"/>
    <p:sldLayoutId id="2147484459"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p15:clr>
            <a:srgbClr val="F26B43"/>
          </p15:clr>
        </p15:guide>
        <p15:guide id="2" pos="370">
          <p15:clr>
            <a:srgbClr val="F26B43"/>
          </p15:clr>
        </p15:guide>
        <p15:guide id="3" pos="7310">
          <p15:clr>
            <a:srgbClr val="F26B43"/>
          </p15:clr>
        </p15:guide>
        <p15:guide id="4" orient="horz" pos="3952">
          <p15:clr>
            <a:srgbClr val="F26B43"/>
          </p15:clr>
        </p15:guide>
        <p15:guide id="5" pos="3840">
          <p15:clr>
            <a:srgbClr val="5ACBF0"/>
          </p15:clr>
        </p15:guide>
        <p15:guide id="6" orient="horz" pos="2160">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2F3D157-6554-A029-2F49-45F5F3B53459}"/>
              </a:ext>
            </a:extLst>
          </p:cNvPr>
          <p:cNvGraphicFramePr>
            <a:graphicFrameLocks noChangeAspect="1"/>
          </p:cNvGraphicFramePr>
          <p:nvPr>
            <p:custDataLst>
              <p:tags r:id="rId14"/>
            </p:custDataLst>
            <p:extLst>
              <p:ext uri="{D42A27DB-BD31-4B8C-83A1-F6EECF244321}">
                <p14:modId xmlns:p14="http://schemas.microsoft.com/office/powerpoint/2010/main" val="200601319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6" imgW="7772400" imgH="10058400" progId="TCLayout.ActiveDocument.1">
                  <p:embed/>
                </p:oleObj>
              </mc:Choice>
              <mc:Fallback>
                <p:oleObj name="think-cellスライド" r:id="rId16" imgW="7772400" imgH="10058400" progId="TCLayout.ActiveDocument.1">
                  <p:embed/>
                  <p:pic>
                    <p:nvPicPr>
                      <p:cNvPr id="2" name="think-cell data - do not delete" hidden="1">
                        <a:extLst>
                          <a:ext uri="{FF2B5EF4-FFF2-40B4-BE49-F238E27FC236}">
                            <a16:creationId xmlns:a16="http://schemas.microsoft.com/office/drawing/2014/main" id="{82F3D157-6554-A029-2F49-45F5F3B53459}"/>
                          </a:ext>
                        </a:extLst>
                      </p:cNvPr>
                      <p:cNvPicPr/>
                      <p:nvPr/>
                    </p:nvPicPr>
                    <p:blipFill>
                      <a:blip r:embed="rId17"/>
                      <a:stretch>
                        <a:fillRect/>
                      </a:stretch>
                    </p:blipFill>
                    <p:spPr>
                      <a:xfrm>
                        <a:off x="1588" y="1588"/>
                        <a:ext cx="1227" cy="1588"/>
                      </a:xfrm>
                      <a:prstGeom prst="rect">
                        <a:avLst/>
                      </a:prstGeom>
                    </p:spPr>
                  </p:pic>
                </p:oleObj>
              </mc:Fallback>
            </mc:AlternateContent>
          </a:graphicData>
        </a:graphic>
      </p:graphicFrame>
      <p:graphicFrame>
        <p:nvGraphicFramePr>
          <p:cNvPr id="3" name="think-cell data - do not delete" hidden="1">
            <a:extLst>
              <a:ext uri="{FF2B5EF4-FFF2-40B4-BE49-F238E27FC236}">
                <a16:creationId xmlns:a16="http://schemas.microsoft.com/office/drawing/2014/main" id="{0CAB8BD8-5148-6D38-9C09-17B77DDEF5F7}"/>
              </a:ext>
            </a:extLst>
          </p:cNvPr>
          <p:cNvGraphicFramePr>
            <a:graphicFrameLocks noChangeAspect="1"/>
          </p:cNvGraphicFramePr>
          <p:nvPr userDrawn="1">
            <p:custDataLst>
              <p:tags r:id="rId15"/>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8" imgW="7772400" imgH="10058400" progId="TCLayout.ActiveDocument.1">
                  <p:embed/>
                </p:oleObj>
              </mc:Choice>
              <mc:Fallback>
                <p:oleObj name="think-cellスライド" r:id="rId18" imgW="7772400" imgH="10058400" progId="TCLayout.ActiveDocument.1">
                  <p:embed/>
                  <p:pic>
                    <p:nvPicPr>
                      <p:cNvPr id="3" name="think-cell data - do not delete" hidden="1">
                        <a:extLst>
                          <a:ext uri="{FF2B5EF4-FFF2-40B4-BE49-F238E27FC236}">
                            <a16:creationId xmlns:a16="http://schemas.microsoft.com/office/drawing/2014/main" id="{0CAB8BD8-5148-6D38-9C09-17B77DDEF5F7}"/>
                          </a:ext>
                        </a:extLst>
                      </p:cNvPr>
                      <p:cNvPicPr/>
                      <p:nvPr/>
                    </p:nvPicPr>
                    <p:blipFill>
                      <a:blip r:embed="rId19"/>
                      <a:stretch>
                        <a:fillRect/>
                      </a:stretch>
                    </p:blipFill>
                    <p:spPr>
                      <a:xfrm>
                        <a:off x="1588" y="1588"/>
                        <a:ext cx="1227" cy="1588"/>
                      </a:xfrm>
                      <a:prstGeom prst="rect">
                        <a:avLst/>
                      </a:prstGeom>
                    </p:spPr>
                  </p:pic>
                </p:oleObj>
              </mc:Fallback>
            </mc:AlternateContent>
          </a:graphicData>
        </a:graphic>
      </p:graphicFrame>
      <p:sp>
        <p:nvSpPr>
          <p:cNvPr id="4" name="角丸四角形 1">
            <a:extLst>
              <a:ext uri="{FF2B5EF4-FFF2-40B4-BE49-F238E27FC236}">
                <a16:creationId xmlns:a16="http://schemas.microsoft.com/office/drawing/2014/main" id="{F3427FF8-BEDB-2FB2-C29A-750AF9D3D70B}"/>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623112995"/>
      </p:ext>
    </p:extLst>
  </p:cSld>
  <p:clrMap bg1="lt1" tx1="dk1" bg2="lt2" tx2="dk2" accent1="accent1" accent2="accent2" accent3="accent3" accent4="accent4" accent5="accent5" accent6="accent6" hlink="hlink" folHlink="folHlink"/>
  <p:sldLayoutIdLst>
    <p:sldLayoutId id="2147484467" r:id="rId1"/>
    <p:sldLayoutId id="2147484468" r:id="rId2"/>
    <p:sldLayoutId id="2147484469" r:id="rId3"/>
    <p:sldLayoutId id="2147484470" r:id="rId4"/>
    <p:sldLayoutId id="2147484471" r:id="rId5"/>
    <p:sldLayoutId id="2147484472" r:id="rId6"/>
    <p:sldLayoutId id="2147484473" r:id="rId7"/>
    <p:sldLayoutId id="2147484475" r:id="rId8"/>
    <p:sldLayoutId id="2147484476" r:id="rId9"/>
    <p:sldLayoutId id="2147484477" r:id="rId10"/>
    <p:sldLayoutId id="2147484485" r:id="rId11"/>
    <p:sldLayoutId id="2147484486"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p15:clr>
            <a:srgbClr val="F26B43"/>
          </p15:clr>
        </p15:guide>
        <p15:guide id="2" pos="370">
          <p15:clr>
            <a:srgbClr val="F26B43"/>
          </p15:clr>
        </p15:guide>
        <p15:guide id="3" orient="horz" pos="368">
          <p15:clr>
            <a:srgbClr val="F26B43"/>
          </p15:clr>
        </p15:guide>
        <p15:guide id="4" pos="7310">
          <p15:clr>
            <a:srgbClr val="F26B43"/>
          </p15:clr>
        </p15:guide>
        <p15:guide id="5" pos="3840">
          <p15:clr>
            <a:srgbClr val="5ACBF0"/>
          </p15:clr>
        </p15:guide>
        <p15:guide id="6" orient="horz" pos="2160">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p:custDataLst>
              <p:tags r:id="rId8"/>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9" imgW="7772400" imgH="10058400" progId="TCLayout.ActiveDocument.1">
                  <p:embed/>
                </p:oleObj>
              </mc:Choice>
              <mc:Fallback>
                <p:oleObj name="think-cellスライド" r:id="rId9"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3AC2D241-C39D-AA11-5E21-E9DECFC095B5}"/>
              </a:ext>
            </a:extLst>
          </p:cNvPr>
          <p:cNvSpPr/>
          <p:nvPr/>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751990210"/>
      </p:ext>
    </p:extLst>
  </p:cSld>
  <p:clrMap bg1="lt1" tx1="dk1" bg2="lt2" tx2="dk2" accent1="accent1" accent2="accent2" accent3="accent3" accent4="accent4" accent5="accent5" accent6="accent6" hlink="hlink" folHlink="folHlink"/>
  <p:sldLayoutIdLst>
    <p:sldLayoutId id="2147484479" r:id="rId1"/>
    <p:sldLayoutId id="2147484480" r:id="rId2"/>
    <p:sldLayoutId id="2147484481" r:id="rId3"/>
    <p:sldLayoutId id="2147484482" r:id="rId4"/>
    <p:sldLayoutId id="2147484483" r:id="rId5"/>
    <p:sldLayoutId id="2147484484" r:id="rId6"/>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p15:clr>
            <a:srgbClr val="F26B43"/>
          </p15:clr>
        </p15:guide>
        <p15:guide id="2" pos="370">
          <p15:clr>
            <a:srgbClr val="F26B43"/>
          </p15:clr>
        </p15:guide>
        <p15:guide id="3" pos="7310">
          <p15:clr>
            <a:srgbClr val="F26B43"/>
          </p15:clr>
        </p15:guide>
        <p15:guide id="4" orient="horz" pos="3952">
          <p15:clr>
            <a:srgbClr val="F26B43"/>
          </p15:clr>
        </p15:guide>
        <p15:guide id="5" pos="3840">
          <p15:clr>
            <a:srgbClr val="5ACBF0"/>
          </p15:clr>
        </p15:guide>
        <p15:guide id="6" orient="horz" pos="2160">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8.png"/><Relationship Id="rId7" Type="http://schemas.openxmlformats.org/officeDocument/2006/relationships/image" Target="../media/image38.png"/><Relationship Id="rId2" Type="http://schemas.openxmlformats.org/officeDocument/2006/relationships/notesSlide" Target="../notesSlides/notesSlide2.xml"/><Relationship Id="rId1" Type="http://schemas.openxmlformats.org/officeDocument/2006/relationships/slideLayout" Target="../slideLayouts/slideLayout24.xml"/><Relationship Id="rId6" Type="http://schemas.openxmlformats.org/officeDocument/2006/relationships/image" Target="../media/image37.png"/><Relationship Id="rId11" Type="http://schemas.openxmlformats.org/officeDocument/2006/relationships/image" Target="../media/image42.svg"/><Relationship Id="rId5" Type="http://schemas.openxmlformats.org/officeDocument/2006/relationships/image" Target="../media/image36.sv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3.pn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hyperlink" Target="https://www.lycbiz.com/sites/default/files/media/jp/docs/process-manager/LINE%20Biz-Process%20Manager_Manual.pdf" TargetMode="External"/><Relationship Id="rId2" Type="http://schemas.openxmlformats.org/officeDocument/2006/relationships/image" Target="../media/image8.png"/><Relationship Id="rId1" Type="http://schemas.openxmlformats.org/officeDocument/2006/relationships/slideLayout" Target="../slideLayouts/slideLayout24.xml"/><Relationship Id="rId5" Type="http://schemas.openxmlformats.org/officeDocument/2006/relationships/image" Target="../media/image45.sv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6.pn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s.yimg.jp/dl/displayads-guarantee/01/displayads-guarantee_ADguideline_Specialfeature.zip" TargetMode="Externa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7.png"/><Relationship Id="rId7" Type="http://schemas.openxmlformats.org/officeDocument/2006/relationships/image" Target="../media/image49.sv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48.png"/><Relationship Id="rId5" Type="http://schemas.openxmlformats.org/officeDocument/2006/relationships/hyperlink" Target="https://s.yimg.jp/dl/displayads-guarantee/01/displayads-guarantee_ADguideline_Specialfeature.zip" TargetMode="External"/><Relationship Id="rId4" Type="http://schemas.openxmlformats.org/officeDocument/2006/relationships/hyperlink" Target="https://ads-help.yahoo-net.jp/s/article/H000044855?language=ja"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8.png"/><Relationship Id="rId1" Type="http://schemas.openxmlformats.org/officeDocument/2006/relationships/slideLayout" Target="../slideLayouts/slideLayout2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image" Target="../media/image8.png"/><Relationship Id="rId1" Type="http://schemas.openxmlformats.org/officeDocument/2006/relationships/slideLayout" Target="../slideLayouts/slideLayout24.xml"/><Relationship Id="rId6" Type="http://schemas.openxmlformats.org/officeDocument/2006/relationships/image" Target="../media/image31.png"/><Relationship Id="rId5" Type="http://schemas.openxmlformats.org/officeDocument/2006/relationships/image" Target="../media/image25.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8.png"/><Relationship Id="rId1" Type="http://schemas.openxmlformats.org/officeDocument/2006/relationships/slideLayout" Target="../slideLayouts/slideLayout24.xml"/><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63EEF-140C-2162-B5B8-84689BC727D4}"/>
            </a:ext>
          </a:extLst>
        </p:cNvPr>
        <p:cNvGrpSpPr/>
        <p:nvPr/>
      </p:nvGrpSpPr>
      <p:grpSpPr>
        <a:xfrm>
          <a:off x="0" y="0"/>
          <a:ext cx="0" cy="0"/>
          <a:chOff x="0" y="0"/>
          <a:chExt cx="0" cy="0"/>
        </a:xfrm>
      </p:grpSpPr>
      <p:sp>
        <p:nvSpPr>
          <p:cNvPr id="10242" name="テキスト プレースホルダー 5">
            <a:extLst>
              <a:ext uri="{FF2B5EF4-FFF2-40B4-BE49-F238E27FC236}">
                <a16:creationId xmlns:a16="http://schemas.microsoft.com/office/drawing/2014/main" id="{C4168BCF-89ED-50DE-A3BB-87B89E3AE521}"/>
              </a:ext>
            </a:extLst>
          </p:cNvPr>
          <p:cNvSpPr>
            <a:spLocks noGrp="1" noChangeArrowheads="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lvl="0" eaLnBrk="0" fontAlgn="base" hangingPunct="0">
              <a:spcAft>
                <a:spcPct val="0"/>
              </a:spcAft>
              <a:defRPr/>
            </a:pPr>
            <a:r>
              <a:rPr lang="en-US" altLang="ja-JP" sz="3600" dirty="0" err="1">
                <a:cs typeface="Segoe UI" panose="020B0502040204020203" pitchFamily="34" charset="0"/>
              </a:rPr>
              <a:t>carview</a:t>
            </a:r>
            <a:r>
              <a:rPr lang="en-US" altLang="ja-JP" sz="3600" dirty="0">
                <a:cs typeface="Segoe UI" panose="020B0502040204020203" pitchFamily="34" charset="0"/>
              </a:rPr>
              <a:t>!</a:t>
            </a:r>
            <a:r>
              <a:rPr lang="ja-JP" altLang="en-US" sz="3600">
                <a:cs typeface="Segoe UI" panose="020B0502040204020203" pitchFamily="34" charset="0"/>
              </a:rPr>
              <a:t>　</a:t>
            </a:r>
            <a:r>
              <a:rPr lang="ja-JP" altLang="en-US" sz="3600" dirty="0">
                <a:cs typeface="Segoe UI" panose="020B0502040204020203" pitchFamily="34" charset="0"/>
              </a:rPr>
              <a:t>タイアップ</a:t>
            </a:r>
            <a:endParaRPr lang="en-US" altLang="ja-JP" sz="3600" dirty="0">
              <a:cs typeface="Segoe UI" panose="020B0502040204020203" pitchFamily="34" charset="0"/>
            </a:endParaRPr>
          </a:p>
          <a:p>
            <a:pPr lvl="0" eaLnBrk="0" fontAlgn="base" hangingPunct="0">
              <a:spcAft>
                <a:spcPct val="0"/>
              </a:spcAft>
              <a:defRPr/>
            </a:pPr>
            <a:r>
              <a:rPr lang="en-US" altLang="ja-JP" sz="3600" dirty="0">
                <a:cs typeface="Segoe UI" panose="020B0502040204020203" pitchFamily="34" charset="0"/>
              </a:rPr>
              <a:t>2026</a:t>
            </a:r>
            <a:r>
              <a:rPr lang="ja-JP" altLang="en-US" sz="3600" dirty="0">
                <a:cs typeface="Segoe UI" panose="020B0502040204020203" pitchFamily="34" charset="0"/>
              </a:rPr>
              <a:t>年</a:t>
            </a:r>
            <a:r>
              <a:rPr lang="en-US" altLang="ja-JP" sz="3600" dirty="0">
                <a:cs typeface="Segoe UI" panose="020B0502040204020203" pitchFamily="34" charset="0"/>
              </a:rPr>
              <a:t>4</a:t>
            </a:r>
            <a:r>
              <a:rPr lang="ja-JP" altLang="en-US" sz="3600" dirty="0">
                <a:cs typeface="Segoe UI" panose="020B0502040204020203" pitchFamily="34" charset="0"/>
              </a:rPr>
              <a:t>月～</a:t>
            </a:r>
            <a:r>
              <a:rPr lang="en-US" altLang="ja-JP" sz="3600" dirty="0">
                <a:cs typeface="Segoe UI" panose="020B0502040204020203" pitchFamily="34" charset="0"/>
              </a:rPr>
              <a:t>2026</a:t>
            </a:r>
            <a:r>
              <a:rPr lang="ja-JP" altLang="en-US" sz="3600" dirty="0">
                <a:cs typeface="Segoe UI" panose="020B0502040204020203" pitchFamily="34" charset="0"/>
              </a:rPr>
              <a:t>年</a:t>
            </a:r>
            <a:r>
              <a:rPr lang="en-US" altLang="ja-JP" sz="3600" dirty="0">
                <a:cs typeface="Segoe UI" panose="020B0502040204020203" pitchFamily="34" charset="0"/>
              </a:rPr>
              <a:t>9</a:t>
            </a:r>
            <a:r>
              <a:rPr lang="ja-JP" altLang="en-US" sz="3600" dirty="0">
                <a:cs typeface="Segoe UI" panose="020B0502040204020203" pitchFamily="34" charset="0"/>
              </a:rPr>
              <a:t>月　</a:t>
            </a:r>
            <a:r>
              <a:rPr lang="ja-JP" altLang="en-US" sz="3600" dirty="0"/>
              <a:t>商品資料</a:t>
            </a:r>
            <a:endParaRPr lang="ja-JP" altLang="en-US" sz="3600" dirty="0">
              <a:latin typeface="メイリオ" panose="020B0604030504040204" pitchFamily="34" charset="-128"/>
              <a:ea typeface="メイリオ" panose="020B0604030504040204" pitchFamily="34" charset="-128"/>
            </a:endParaRPr>
          </a:p>
        </p:txBody>
      </p:sp>
      <p:sp>
        <p:nvSpPr>
          <p:cNvPr id="10243" name="テキスト プレースホルダー 6">
            <a:extLst>
              <a:ext uri="{FF2B5EF4-FFF2-40B4-BE49-F238E27FC236}">
                <a16:creationId xmlns:a16="http://schemas.microsoft.com/office/drawing/2014/main" id="{A17FE010-CFC4-317C-67A3-712AEE309A1A}"/>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2026/1/21</a:t>
            </a:r>
          </a:p>
        </p:txBody>
      </p:sp>
      <p:sp>
        <p:nvSpPr>
          <p:cNvPr id="10241" name="テキスト プレースホルダー 4">
            <a:extLst>
              <a:ext uri="{FF2B5EF4-FFF2-40B4-BE49-F238E27FC236}">
                <a16:creationId xmlns:a16="http://schemas.microsoft.com/office/drawing/2014/main" id="{4B52A993-85D1-4A95-482B-EAA616AD5A0A}"/>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2" name="角丸四角形 1">
            <a:extLst>
              <a:ext uri="{FF2B5EF4-FFF2-40B4-BE49-F238E27FC236}">
                <a16:creationId xmlns:a16="http://schemas.microsoft.com/office/drawing/2014/main" id="{8F503E33-092C-1411-F35C-9F93EA5A24E2}"/>
              </a:ext>
            </a:extLst>
          </p:cNvPr>
          <p:cNvSpPr/>
          <p:nvPr/>
        </p:nvSpPr>
        <p:spPr>
          <a:xfrm>
            <a:off x="587375" y="1123249"/>
            <a:ext cx="3922841" cy="40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eaLnBrk="1" fontAlgn="auto" hangingPunct="1">
              <a:lnSpc>
                <a:spcPct val="120000"/>
              </a:lnSpc>
              <a:spcBef>
                <a:spcPts val="0"/>
              </a:spcBef>
              <a:spcAft>
                <a:spcPts val="0"/>
              </a:spcAft>
              <a:defRPr/>
            </a:pPr>
            <a:r>
              <a:rPr lang="en-US" altLang="ja-JP" sz="1200" b="1" dirty="0">
                <a:solidFill>
                  <a:schemeClr val="accent1"/>
                </a:solidFill>
                <a:latin typeface="メイリオ" panose="020B0604030504040204" pitchFamily="34" charset="-128"/>
                <a:ea typeface="メイリオ" panose="020B0604030504040204" pitchFamily="34" charset="-128"/>
              </a:rPr>
              <a:t>LINE</a:t>
            </a:r>
            <a:r>
              <a:rPr lang="ja-JP" altLang="en-US" sz="1200" b="1" dirty="0">
                <a:solidFill>
                  <a:schemeClr val="accent1"/>
                </a:solidFill>
                <a:latin typeface="メイリオ" panose="020B0604030504040204" pitchFamily="34" charset="-128"/>
                <a:ea typeface="メイリオ" panose="020B0604030504040204" pitchFamily="34" charset="-128"/>
              </a:rPr>
              <a:t>ヤフー広告 ディスプレイ広告（予約型）</a:t>
            </a:r>
          </a:p>
        </p:txBody>
      </p:sp>
    </p:spTree>
    <p:extLst>
      <p:ext uri="{BB962C8B-B14F-4D97-AF65-F5344CB8AC3E}">
        <p14:creationId xmlns:p14="http://schemas.microsoft.com/office/powerpoint/2010/main" val="1807006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kumimoji="1" lang="ja-JP" altLang="en-US" dirty="0"/>
              <a:t>効果検証レポート</a:t>
            </a:r>
          </a:p>
        </p:txBody>
      </p:sp>
      <p:sp>
        <p:nvSpPr>
          <p:cNvPr id="25" name="正方形/長方形 24">
            <a:extLst>
              <a:ext uri="{FF2B5EF4-FFF2-40B4-BE49-F238E27FC236}">
                <a16:creationId xmlns:a16="http://schemas.microsoft.com/office/drawing/2014/main" id="{6152A449-1BE8-0A43-0AA7-4ED048CDF2B1}"/>
              </a:ext>
            </a:extLst>
          </p:cNvPr>
          <p:cNvSpPr/>
          <p:nvPr/>
        </p:nvSpPr>
        <p:spPr>
          <a:xfrm>
            <a:off x="518837" y="1060449"/>
            <a:ext cx="11193737" cy="283154"/>
          </a:xfrm>
          <a:prstGeom prst="rect">
            <a:avLst/>
          </a:prstGeom>
        </p:spPr>
        <p:txBody>
          <a:bodyPr wrap="square" lIns="0" tIns="0" rIns="0" bIns="0">
            <a:spAutoFit/>
          </a:bodyPr>
          <a:lstStyle/>
          <a:p>
            <a:pPr>
              <a:lnSpc>
                <a:spcPct val="120000"/>
              </a:lnSpc>
            </a:pPr>
            <a:r>
              <a:rPr lang="ja-JP" altLang="en-US" sz="1600" dirty="0">
                <a:solidFill>
                  <a:srgbClr val="0D0D0D"/>
                </a:solidFill>
                <a:latin typeface="メイリオ" panose="020B0604030504040204" pitchFamily="50" charset="-128"/>
                <a:ea typeface="メイリオ" panose="020B0604030504040204" pitchFamily="50" charset="-128"/>
              </a:rPr>
              <a:t>定量・定性両面から、施策の実績を集計、分析し、タイアップ実施効果のレポーティングを行います。</a:t>
            </a:r>
            <a:endParaRPr lang="en-US" altLang="ja-JP" sz="1600" dirty="0">
              <a:solidFill>
                <a:srgbClr val="0D0D0D"/>
              </a:solidFill>
              <a:latin typeface="メイリオ" panose="020B0604030504040204" pitchFamily="50" charset="-128"/>
              <a:ea typeface="メイリオ" panose="020B0604030504040204" pitchFamily="50" charset="-128"/>
            </a:endParaRPr>
          </a:p>
        </p:txBody>
      </p:sp>
      <p:grpSp>
        <p:nvGrpSpPr>
          <p:cNvPr id="26" name="グループ化 25">
            <a:extLst>
              <a:ext uri="{FF2B5EF4-FFF2-40B4-BE49-F238E27FC236}">
                <a16:creationId xmlns:a16="http://schemas.microsoft.com/office/drawing/2014/main" id="{35209829-B642-9902-4638-F7B5FDDFB5D2}"/>
              </a:ext>
            </a:extLst>
          </p:cNvPr>
          <p:cNvGrpSpPr/>
          <p:nvPr/>
        </p:nvGrpSpPr>
        <p:grpSpPr>
          <a:xfrm>
            <a:off x="479425" y="1785214"/>
            <a:ext cx="5646291" cy="2507043"/>
            <a:chOff x="479425" y="1607413"/>
            <a:chExt cx="5646291" cy="2507043"/>
          </a:xfrm>
        </p:grpSpPr>
        <p:sp>
          <p:nvSpPr>
            <p:cNvPr id="27" name="角丸四角形 59">
              <a:extLst>
                <a:ext uri="{FF2B5EF4-FFF2-40B4-BE49-F238E27FC236}">
                  <a16:creationId xmlns:a16="http://schemas.microsoft.com/office/drawing/2014/main" id="{34DA1D9F-CE24-5C5E-5AFB-34A77CB96116}"/>
                </a:ext>
              </a:extLst>
            </p:cNvPr>
            <p:cNvSpPr/>
            <p:nvPr/>
          </p:nvSpPr>
          <p:spPr>
            <a:xfrm>
              <a:off x="750811" y="2315502"/>
              <a:ext cx="5345189" cy="1798954"/>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rPr>
                <a:t>タイアップページ</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400" b="0" i="0" u="none" strike="noStrike" kern="0" cap="none" spc="0" normalizeH="0" baseline="0" noProof="0" dirty="0">
                  <a:ln>
                    <a:noFill/>
                  </a:ln>
                  <a:solidFill>
                    <a:srgbClr val="0D0D0D"/>
                  </a:solidFill>
                  <a:effectLst/>
                  <a:uLnTx/>
                  <a:uFillTx/>
                  <a:latin typeface="Meiryo" panose="020B0604030504040204" pitchFamily="34" charset="-128"/>
                </a:rPr>
                <a:t>PV</a:t>
              </a:r>
              <a:r>
                <a:rPr kumimoji="0" lang="ja-JP" altLang="en" sz="1400" b="0" i="0" u="none" strike="noStrike" kern="0" cap="none" spc="0" normalizeH="0" baseline="0" noProof="0" dirty="0">
                  <a:ln>
                    <a:noFill/>
                  </a:ln>
                  <a:solidFill>
                    <a:srgbClr val="0D0D0D"/>
                  </a:solidFill>
                  <a:effectLst/>
                  <a:uLnTx/>
                  <a:uFillTx/>
                  <a:latin typeface="Meiryo" panose="020B0604030504040204" pitchFamily="34" charset="-128"/>
                </a:rPr>
                <a:t>・</a:t>
              </a:r>
              <a:r>
                <a:rPr kumimoji="0" lang="en" altLang="ja-JP" sz="1400" b="0" i="0" u="none" strike="noStrike" kern="0" cap="none" spc="0" normalizeH="0" baseline="0" noProof="0" dirty="0">
                  <a:ln>
                    <a:noFill/>
                  </a:ln>
                  <a:solidFill>
                    <a:srgbClr val="0D0D0D"/>
                  </a:solidFill>
                  <a:effectLst/>
                  <a:uLnTx/>
                  <a:uFillTx/>
                  <a:latin typeface="Meiryo" panose="020B0604030504040204" pitchFamily="34" charset="-128"/>
                </a:rPr>
                <a:t>UB</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タイアップ内の広告主様ページへの誘導枠クリック数・率</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タイアップ訪問者の性別・性別</a:t>
              </a:r>
              <a:r>
                <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rPr>
                <a:t>×</a:t>
              </a: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年齢層比率</a:t>
              </a:r>
              <a:endPar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endParaRPr>
            </a:p>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rPr>
                <a:t>編集誘導枠</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400" b="0" i="0" u="none" strike="noStrike" kern="0" cap="none" spc="0" normalizeH="0" baseline="0" noProof="0" dirty="0">
                  <a:ln>
                    <a:noFill/>
                  </a:ln>
                  <a:solidFill>
                    <a:srgbClr val="0D0D0D"/>
                  </a:solidFill>
                  <a:effectLst/>
                  <a:uLnTx/>
                  <a:uFillTx/>
                  <a:latin typeface="Meiryo" panose="020B0604030504040204" pitchFamily="34" charset="-128"/>
                </a:rPr>
                <a:t>PV</a:t>
              </a:r>
            </a:p>
            <a:p>
              <a:pPr marL="418950" marR="0" lvl="1" indent="-141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クリック数・率</a:t>
              </a:r>
              <a:endPar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endParaRPr>
            </a:p>
          </p:txBody>
        </p:sp>
        <p:sp>
          <p:nvSpPr>
            <p:cNvPr id="28" name="角丸四角形 60">
              <a:extLst>
                <a:ext uri="{FF2B5EF4-FFF2-40B4-BE49-F238E27FC236}">
                  <a16:creationId xmlns:a16="http://schemas.microsoft.com/office/drawing/2014/main" id="{CD2E08D2-9DAB-E95B-1586-685BD5A245A4}"/>
                </a:ext>
              </a:extLst>
            </p:cNvPr>
            <p:cNvSpPr/>
            <p:nvPr/>
          </p:nvSpPr>
          <p:spPr>
            <a:xfrm>
              <a:off x="803425" y="1661413"/>
              <a:ext cx="5322291" cy="468000"/>
            </a:xfrm>
            <a:prstGeom prst="roundRect">
              <a:avLst>
                <a:gd name="adj" fmla="val 0"/>
              </a:avLst>
            </a:prstGeom>
            <a:solidFill>
              <a:srgbClr val="00003E">
                <a:alpha val="69804"/>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chemeClr val="bg1"/>
                  </a:solidFill>
                  <a:effectLst/>
                  <a:uLnTx/>
                  <a:uFillTx/>
                  <a:latin typeface="Meiryo" panose="020B0604030504040204" pitchFamily="34" charset="-128"/>
                </a:rPr>
                <a:t>集客数・属性広告主様ページへの送客数</a:t>
              </a:r>
              <a:endParaRPr kumimoji="0" lang="en-US" altLang="ja-JP" sz="1800" b="1" i="0" u="none" strike="noStrike" kern="0" cap="none" spc="0" normalizeH="0" baseline="0" noProof="0" dirty="0">
                <a:ln>
                  <a:noFill/>
                </a:ln>
                <a:solidFill>
                  <a:schemeClr val="bg1"/>
                </a:solidFill>
                <a:effectLst/>
                <a:uLnTx/>
                <a:uFillTx/>
                <a:latin typeface="Meiryo" panose="020B0604030504040204" pitchFamily="34" charset="-128"/>
              </a:endParaRPr>
            </a:p>
          </p:txBody>
        </p:sp>
        <p:grpSp>
          <p:nvGrpSpPr>
            <p:cNvPr id="29" name="グループ化 28">
              <a:extLst>
                <a:ext uri="{FF2B5EF4-FFF2-40B4-BE49-F238E27FC236}">
                  <a16:creationId xmlns:a16="http://schemas.microsoft.com/office/drawing/2014/main" id="{437A93DD-27DC-1DE9-0DBA-E4651F0A7596}"/>
                </a:ext>
              </a:extLst>
            </p:cNvPr>
            <p:cNvGrpSpPr>
              <a:grpSpLocks noChangeAspect="1"/>
            </p:cNvGrpSpPr>
            <p:nvPr/>
          </p:nvGrpSpPr>
          <p:grpSpPr>
            <a:xfrm>
              <a:off x="479425" y="1607413"/>
              <a:ext cx="576000" cy="576000"/>
              <a:chOff x="2435103" y="2081892"/>
              <a:chExt cx="792088" cy="792088"/>
            </a:xfrm>
          </p:grpSpPr>
          <p:sp>
            <p:nvSpPr>
              <p:cNvPr id="30" name="円/楕円 63">
                <a:extLst>
                  <a:ext uri="{FF2B5EF4-FFF2-40B4-BE49-F238E27FC236}">
                    <a16:creationId xmlns:a16="http://schemas.microsoft.com/office/drawing/2014/main" id="{B5E43E2A-9ADD-4AEB-29CC-C261F1F83891}"/>
                  </a:ext>
                </a:extLst>
              </p:cNvPr>
              <p:cNvSpPr/>
              <p:nvPr/>
            </p:nvSpPr>
            <p:spPr>
              <a:xfrm>
                <a:off x="2435103" y="2081892"/>
                <a:ext cx="792088" cy="792088"/>
              </a:xfrm>
              <a:prstGeom prst="ellipse">
                <a:avLst/>
              </a:prstGeom>
              <a:solidFill>
                <a:schemeClr val="accent1"/>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ndParaRPr>
              </a:p>
            </p:txBody>
          </p:sp>
          <p:pic>
            <p:nvPicPr>
              <p:cNvPr id="31" name="グラフィックス 30" descr="棒グラフ (上昇) 単色塗りつぶし">
                <a:extLst>
                  <a:ext uri="{FF2B5EF4-FFF2-40B4-BE49-F238E27FC236}">
                    <a16:creationId xmlns:a16="http://schemas.microsoft.com/office/drawing/2014/main" id="{E3666B64-0050-F5DC-7044-DB38A81CD91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0963" y="2247752"/>
                <a:ext cx="460368" cy="460368"/>
              </a:xfrm>
              <a:prstGeom prst="rect">
                <a:avLst/>
              </a:prstGeom>
            </p:spPr>
          </p:pic>
        </p:grpSp>
      </p:grpSp>
      <p:pic>
        <p:nvPicPr>
          <p:cNvPr id="32" name="図 31">
            <a:extLst>
              <a:ext uri="{FF2B5EF4-FFF2-40B4-BE49-F238E27FC236}">
                <a16:creationId xmlns:a16="http://schemas.microsoft.com/office/drawing/2014/main" id="{F7904792-F9D3-F6B8-981F-0FBA34D7321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6449716" y="1889338"/>
            <a:ext cx="2802407" cy="1478333"/>
          </a:xfrm>
          <a:prstGeom prst="rect">
            <a:avLst/>
          </a:prstGeom>
          <a:ln w="6350">
            <a:solidFill>
              <a:srgbClr val="545454"/>
            </a:solidFill>
          </a:ln>
          <a:effectLst>
            <a:outerShdw dist="38100" dir="2700000" algn="tl" rotWithShape="0">
              <a:srgbClr val="545454">
                <a:alpha val="40000"/>
              </a:srgbClr>
            </a:outerShdw>
          </a:effectLst>
        </p:spPr>
      </p:pic>
      <p:pic>
        <p:nvPicPr>
          <p:cNvPr id="33" name="図 32">
            <a:extLst>
              <a:ext uri="{FF2B5EF4-FFF2-40B4-BE49-F238E27FC236}">
                <a16:creationId xmlns:a16="http://schemas.microsoft.com/office/drawing/2014/main" id="{868A178C-5EE7-21A1-823F-83F418935E0F}"/>
              </a:ext>
            </a:extLst>
          </p:cNvPr>
          <p:cNvPicPr>
            <a:picLocks noChangeAspect="1"/>
          </p:cNvPicPr>
          <p:nvPr/>
        </p:nvPicPr>
        <p:blipFill>
          <a:blip r:embed="rId7"/>
          <a:stretch>
            <a:fillRect/>
          </a:stretch>
        </p:blipFill>
        <p:spPr>
          <a:xfrm>
            <a:off x="8907023" y="2098357"/>
            <a:ext cx="2770146" cy="1564979"/>
          </a:xfrm>
          <a:prstGeom prst="rect">
            <a:avLst/>
          </a:prstGeom>
          <a:ln w="6350">
            <a:solidFill>
              <a:srgbClr val="545454"/>
            </a:solidFill>
          </a:ln>
          <a:effectLst>
            <a:outerShdw dist="38100" dir="2700000" algn="tl" rotWithShape="0">
              <a:srgbClr val="545454">
                <a:alpha val="40000"/>
              </a:srgbClr>
            </a:outerShdw>
          </a:effectLst>
        </p:spPr>
      </p:pic>
      <p:sp>
        <p:nvSpPr>
          <p:cNvPr id="34" name="角丸四角形 68">
            <a:extLst>
              <a:ext uri="{FF2B5EF4-FFF2-40B4-BE49-F238E27FC236}">
                <a16:creationId xmlns:a16="http://schemas.microsoft.com/office/drawing/2014/main" id="{A6B95403-FEE9-0701-E6EC-1862D7C04063}"/>
              </a:ext>
            </a:extLst>
          </p:cNvPr>
          <p:cNvSpPr/>
          <p:nvPr/>
        </p:nvSpPr>
        <p:spPr>
          <a:xfrm>
            <a:off x="9105427" y="4851266"/>
            <a:ext cx="2852111" cy="1471172"/>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定型項目での実施となります。</a:t>
            </a:r>
          </a:p>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アンケート回答数の保証はいたしかねます。</a:t>
            </a:r>
            <a:br>
              <a:rPr kumimoji="0" lang="en-US" altLang="ja-JP" sz="800" kern="0" dirty="0">
                <a:latin typeface="Meiryo" panose="020B0604030504040204" pitchFamily="34" charset="-128"/>
              </a:rPr>
            </a:br>
            <a:r>
              <a:rPr kumimoji="0" lang="ja-JP" altLang="en-US" sz="800" kern="0" dirty="0">
                <a:latin typeface="Meiryo" panose="020B0604030504040204" pitchFamily="34" charset="-128"/>
              </a:rPr>
              <a:t>また、回答数は</a:t>
            </a:r>
            <a:r>
              <a:rPr kumimoji="0" lang="en-US" altLang="ja-JP" sz="800" kern="0" dirty="0">
                <a:latin typeface="Meiryo" panose="020B0604030504040204" pitchFamily="34" charset="-128"/>
              </a:rPr>
              <a:t>500</a:t>
            </a:r>
            <a:r>
              <a:rPr kumimoji="0" lang="ja-JP" altLang="en-US" sz="800" kern="0" dirty="0">
                <a:latin typeface="Meiryo" panose="020B0604030504040204" pitchFamily="34" charset="-128"/>
              </a:rPr>
              <a:t>件を上限とし、これを超えた場合、</a:t>
            </a:r>
            <a:endParaRPr kumimoji="0" lang="en-US" altLang="ja-JP" sz="800" kern="0" dirty="0">
              <a:latin typeface="Meiryo" panose="020B0604030504040204" pitchFamily="34" charset="-128"/>
            </a:endParaRPr>
          </a:p>
          <a:p>
            <a:pPr marL="108000" indent="-180000">
              <a:lnSpc>
                <a:spcPct val="120000"/>
              </a:lnSpc>
              <a:defRPr/>
            </a:pPr>
            <a:r>
              <a:rPr kumimoji="0" lang="ja-JP" altLang="en-US" sz="800" kern="0" dirty="0">
                <a:latin typeface="Meiryo" panose="020B0604030504040204" pitchFamily="34" charset="-128"/>
              </a:rPr>
              <a:t>　掲載途中でもアンケートを終了させていただきます。</a:t>
            </a:r>
            <a:endParaRPr kumimoji="0" lang="en-US" altLang="ja-JP" sz="800" kern="0" dirty="0">
              <a:latin typeface="Meiryo" panose="020B0604030504040204" pitchFamily="34" charset="-128"/>
            </a:endParaRPr>
          </a:p>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latin typeface="Meiryo" panose="020B0604030504040204" pitchFamily="34" charset="-128"/>
            </a:endParaRPr>
          </a:p>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タイアップ訪問者から有意な回答数を得られなかった場合、別途実施する</a:t>
            </a:r>
            <a:r>
              <a:rPr kumimoji="0" lang="en-US" altLang="ja-JP" sz="800" kern="0" dirty="0">
                <a:latin typeface="Meiryo" panose="020B0604030504040204" pitchFamily="34" charset="-128"/>
              </a:rPr>
              <a:t>Yahoo!</a:t>
            </a:r>
            <a:r>
              <a:rPr kumimoji="0" lang="ja-JP" altLang="en-US" sz="800" kern="0" dirty="0">
                <a:latin typeface="Meiryo" panose="020B0604030504040204" pitchFamily="34" charset="-128"/>
              </a:rPr>
              <a:t>クラウドソーシングユーザーを対象にした同アンケート結果を代替として報告いたします。</a:t>
            </a:r>
            <a:endParaRPr kumimoji="0" lang="en-US" altLang="ja-JP" sz="800" kern="0" dirty="0">
              <a:latin typeface="Meiryo" panose="020B0604030504040204" pitchFamily="34" charset="-128"/>
            </a:endParaRPr>
          </a:p>
          <a:p>
            <a:pPr marL="108000" indent="-180000">
              <a:lnSpc>
                <a:spcPct val="120000"/>
              </a:lnSpc>
              <a:defRPr/>
            </a:pPr>
            <a:r>
              <a:rPr kumimoji="0" lang="en-US" altLang="ja-JP" sz="800" kern="0" dirty="0">
                <a:latin typeface="Meiryo" panose="020B0604030504040204" pitchFamily="34" charset="-128"/>
              </a:rPr>
              <a:t>※</a:t>
            </a:r>
            <a:r>
              <a:rPr kumimoji="0" lang="ja-JP" altLang="en-US" sz="800" kern="0" dirty="0">
                <a:latin typeface="Meiryo" panose="020B0604030504040204" pitchFamily="34" charset="-128"/>
              </a:rPr>
              <a:t>一部データは、非正規の参考値としてのご提出となります。</a:t>
            </a:r>
          </a:p>
        </p:txBody>
      </p:sp>
      <p:pic>
        <p:nvPicPr>
          <p:cNvPr id="35" name="図 34">
            <a:extLst>
              <a:ext uri="{FF2B5EF4-FFF2-40B4-BE49-F238E27FC236}">
                <a16:creationId xmlns:a16="http://schemas.microsoft.com/office/drawing/2014/main" id="{B08AFDFD-3A94-718A-CDDF-3F956418390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71505" y="4094240"/>
            <a:ext cx="2258417" cy="1835599"/>
          </a:xfrm>
          <a:prstGeom prst="rect">
            <a:avLst/>
          </a:prstGeom>
          <a:ln w="6350">
            <a:solidFill>
              <a:srgbClr val="545454"/>
            </a:solidFill>
          </a:ln>
          <a:effectLst>
            <a:outerShdw dist="38100" dir="2700000" algn="tl" rotWithShape="0">
              <a:srgbClr val="545454">
                <a:alpha val="40000"/>
              </a:srgbClr>
            </a:outerShdw>
          </a:effectLst>
        </p:spPr>
      </p:pic>
      <p:pic>
        <p:nvPicPr>
          <p:cNvPr id="36" name="Picture 2" descr="B1D2497D-1EBE-4057-8CE8-D155B6774F92-L0-001">
            <a:extLst>
              <a:ext uri="{FF2B5EF4-FFF2-40B4-BE49-F238E27FC236}">
                <a16:creationId xmlns:a16="http://schemas.microsoft.com/office/drawing/2014/main" id="{392FE178-3373-7C55-076C-743D5D8B6227}"/>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6420"/>
          <a:stretch/>
        </p:blipFill>
        <p:spPr bwMode="auto">
          <a:xfrm>
            <a:off x="7835412" y="4471893"/>
            <a:ext cx="1160427" cy="1931500"/>
          </a:xfrm>
          <a:prstGeom prst="rect">
            <a:avLst/>
          </a:prstGeom>
          <a:noFill/>
          <a:ln w="6350">
            <a:solidFill>
              <a:srgbClr val="545454"/>
            </a:solidFill>
            <a:miter lim="800000"/>
            <a:headEnd/>
            <a:tailEnd/>
          </a:ln>
          <a:effectLst>
            <a:outerShdw dist="38100" dir="2700000" algn="tl" rotWithShape="0">
              <a:srgbClr val="545454">
                <a:alpha val="40000"/>
              </a:srgbClr>
            </a:outerShdw>
          </a:effectLst>
          <a:extLst>
            <a:ext uri="{909E8E84-426E-40DD-AFC4-6F175D3DCCD1}">
              <a14:hiddenFill xmlns:a14="http://schemas.microsoft.com/office/drawing/2010/main">
                <a:solidFill>
                  <a:srgbClr val="FFFFFF"/>
                </a:solidFill>
              </a14:hiddenFill>
            </a:ext>
          </a:extLst>
        </p:spPr>
      </p:pic>
      <p:sp>
        <p:nvSpPr>
          <p:cNvPr id="37" name="角丸四角形 77">
            <a:extLst>
              <a:ext uri="{FF2B5EF4-FFF2-40B4-BE49-F238E27FC236}">
                <a16:creationId xmlns:a16="http://schemas.microsoft.com/office/drawing/2014/main" id="{E29B9DC7-81AC-8D1E-8486-4E3163A8A3BF}"/>
              </a:ext>
            </a:extLst>
          </p:cNvPr>
          <p:cNvSpPr/>
          <p:nvPr/>
        </p:nvSpPr>
        <p:spPr>
          <a:xfrm>
            <a:off x="8153370" y="1669886"/>
            <a:ext cx="1887360" cy="288000"/>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rPr>
              <a:t>レポートサンプル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ndParaRPr>
          </a:p>
        </p:txBody>
      </p:sp>
      <p:sp>
        <p:nvSpPr>
          <p:cNvPr id="38" name="角丸四角形 78">
            <a:extLst>
              <a:ext uri="{FF2B5EF4-FFF2-40B4-BE49-F238E27FC236}">
                <a16:creationId xmlns:a16="http://schemas.microsoft.com/office/drawing/2014/main" id="{B5C04D0B-FACD-07A2-A430-CAE1CCD76D84}"/>
              </a:ext>
            </a:extLst>
          </p:cNvPr>
          <p:cNvSpPr/>
          <p:nvPr/>
        </p:nvSpPr>
        <p:spPr>
          <a:xfrm>
            <a:off x="7108480" y="3886455"/>
            <a:ext cx="1887360" cy="288000"/>
          </a:xfrm>
          <a:prstGeom prst="roundRect">
            <a:avLst>
              <a:gd name="adj" fmla="val 50000"/>
            </a:avLst>
          </a:prstGeom>
          <a:solidFill>
            <a:schemeClr val="accent1"/>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rPr>
              <a:t>アンケート画面サンプル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ndParaRPr>
          </a:p>
        </p:txBody>
      </p:sp>
      <p:grpSp>
        <p:nvGrpSpPr>
          <p:cNvPr id="39" name="グループ化 38">
            <a:extLst>
              <a:ext uri="{FF2B5EF4-FFF2-40B4-BE49-F238E27FC236}">
                <a16:creationId xmlns:a16="http://schemas.microsoft.com/office/drawing/2014/main" id="{368E9569-0C1C-70A0-56F1-3FD749436535}"/>
              </a:ext>
            </a:extLst>
          </p:cNvPr>
          <p:cNvGrpSpPr/>
          <p:nvPr/>
        </p:nvGrpSpPr>
        <p:grpSpPr>
          <a:xfrm>
            <a:off x="479425" y="4605646"/>
            <a:ext cx="5646291" cy="1454252"/>
            <a:chOff x="479425" y="4775746"/>
            <a:chExt cx="5646291" cy="1454252"/>
          </a:xfrm>
        </p:grpSpPr>
        <p:sp>
          <p:nvSpPr>
            <p:cNvPr id="40" name="角丸四角形 26">
              <a:extLst>
                <a:ext uri="{FF2B5EF4-FFF2-40B4-BE49-F238E27FC236}">
                  <a16:creationId xmlns:a16="http://schemas.microsoft.com/office/drawing/2014/main" id="{FD52F3DD-D349-BBE4-DC32-A3AA2B418DE7}"/>
                </a:ext>
              </a:extLst>
            </p:cNvPr>
            <p:cNvSpPr/>
            <p:nvPr/>
          </p:nvSpPr>
          <p:spPr>
            <a:xfrm>
              <a:off x="725406" y="5465173"/>
              <a:ext cx="5370593" cy="76482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Wingdings" pitchFamily="2" charset="2"/>
                <a:buChar char="n"/>
                <a:tabLst/>
                <a:defRPr/>
              </a:pPr>
              <a:r>
                <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rPr>
                <a:t>タイアップ読者に対するアンケートを無償でご提供</a:t>
              </a:r>
              <a:br>
                <a:rPr kumimoji="0" lang="en-US" altLang="ja-JP" sz="1400" b="1" i="0" u="none" strike="noStrike" kern="0" cap="none" spc="0" normalizeH="0" baseline="0" noProof="0" dirty="0">
                  <a:ln>
                    <a:noFill/>
                  </a:ln>
                  <a:solidFill>
                    <a:srgbClr val="0D0D0D"/>
                  </a:solidFill>
                  <a:effectLst/>
                  <a:uLnTx/>
                  <a:uFillTx/>
                  <a:latin typeface="Meiryo" panose="020B0604030504040204" pitchFamily="34" charset="-128"/>
                </a:rPr>
              </a:b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タイアップ記事の評価、読了後の態度変容を問うアンケートです。</a:t>
              </a:r>
              <a:br>
                <a:rPr kumimoji="0" lang="en-US" altLang="ja-JP" sz="1400" b="0" i="0" u="none" strike="noStrike" kern="0" cap="none" spc="0" normalizeH="0" baseline="0" noProof="0" dirty="0">
                  <a:ln>
                    <a:noFill/>
                  </a:ln>
                  <a:solidFill>
                    <a:srgbClr val="0D0D0D"/>
                  </a:solidFill>
                  <a:effectLst/>
                  <a:uLnTx/>
                  <a:uFillTx/>
                  <a:latin typeface="Meiryo" panose="020B0604030504040204" pitchFamily="34" charset="-128"/>
                </a:rPr>
              </a:br>
              <a:r>
                <a:rPr kumimoji="0" lang="ja-JP" altLang="en-US" sz="1400" b="0" i="0" u="none" strike="noStrike" kern="0" cap="none" spc="0" normalizeH="0" baseline="0" noProof="0" dirty="0">
                  <a:ln>
                    <a:noFill/>
                  </a:ln>
                  <a:solidFill>
                    <a:srgbClr val="0D0D0D"/>
                  </a:solidFill>
                  <a:effectLst/>
                  <a:uLnTx/>
                  <a:uFillTx/>
                  <a:latin typeface="Meiryo" panose="020B0604030504040204" pitchFamily="34" charset="-128"/>
                </a:rPr>
                <a:t>タイアップページ下部からのアンケートリンクを設置します。</a:t>
              </a:r>
            </a:p>
          </p:txBody>
        </p:sp>
        <p:sp>
          <p:nvSpPr>
            <p:cNvPr id="41" name="角丸四角形 27">
              <a:extLst>
                <a:ext uri="{FF2B5EF4-FFF2-40B4-BE49-F238E27FC236}">
                  <a16:creationId xmlns:a16="http://schemas.microsoft.com/office/drawing/2014/main" id="{6BB14BA4-657F-5A99-5541-81A092FC2D9E}"/>
                </a:ext>
              </a:extLst>
            </p:cNvPr>
            <p:cNvSpPr/>
            <p:nvPr/>
          </p:nvSpPr>
          <p:spPr>
            <a:xfrm>
              <a:off x="803425" y="4829746"/>
              <a:ext cx="5322291" cy="468000"/>
            </a:xfrm>
            <a:prstGeom prst="roundRect">
              <a:avLst>
                <a:gd name="adj" fmla="val 0"/>
              </a:avLst>
            </a:prstGeom>
            <a:solidFill>
              <a:srgbClr val="00003E">
                <a:alpha val="69804"/>
              </a:srgb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chemeClr val="bg1"/>
                  </a:solidFill>
                  <a:effectLst/>
                  <a:uLnTx/>
                  <a:uFillTx/>
                  <a:latin typeface="Meiryo" panose="020B0604030504040204" pitchFamily="34" charset="-128"/>
                </a:rPr>
                <a:t>態度変容効果</a:t>
              </a:r>
              <a:endParaRPr kumimoji="0" lang="en-US" altLang="ja-JP" sz="1800" b="1" i="0" u="none" strike="noStrike" kern="0" cap="none" spc="0" normalizeH="0" baseline="0" noProof="0" dirty="0">
                <a:ln>
                  <a:noFill/>
                </a:ln>
                <a:solidFill>
                  <a:schemeClr val="bg1"/>
                </a:solidFill>
                <a:effectLst/>
                <a:uLnTx/>
                <a:uFillTx/>
                <a:latin typeface="Meiryo" panose="020B0604030504040204" pitchFamily="34" charset="-128"/>
              </a:endParaRPr>
            </a:p>
          </p:txBody>
        </p:sp>
        <p:grpSp>
          <p:nvGrpSpPr>
            <p:cNvPr id="42" name="グループ化 41">
              <a:extLst>
                <a:ext uri="{FF2B5EF4-FFF2-40B4-BE49-F238E27FC236}">
                  <a16:creationId xmlns:a16="http://schemas.microsoft.com/office/drawing/2014/main" id="{B96F1614-6992-16AA-778D-4B9AFFF031CB}"/>
                </a:ext>
              </a:extLst>
            </p:cNvPr>
            <p:cNvGrpSpPr>
              <a:grpSpLocks noChangeAspect="1"/>
            </p:cNvGrpSpPr>
            <p:nvPr/>
          </p:nvGrpSpPr>
          <p:grpSpPr>
            <a:xfrm>
              <a:off x="479425" y="4775746"/>
              <a:ext cx="576000" cy="576000"/>
              <a:chOff x="2435103" y="2081892"/>
              <a:chExt cx="792088" cy="792088"/>
            </a:xfrm>
          </p:grpSpPr>
          <p:sp>
            <p:nvSpPr>
              <p:cNvPr id="43" name="円/楕円 29">
                <a:extLst>
                  <a:ext uri="{FF2B5EF4-FFF2-40B4-BE49-F238E27FC236}">
                    <a16:creationId xmlns:a16="http://schemas.microsoft.com/office/drawing/2014/main" id="{FDD8DAD7-CDAA-A855-A60C-A97B314A5545}"/>
                  </a:ext>
                </a:extLst>
              </p:cNvPr>
              <p:cNvSpPr/>
              <p:nvPr/>
            </p:nvSpPr>
            <p:spPr>
              <a:xfrm>
                <a:off x="2435103" y="2081892"/>
                <a:ext cx="792088" cy="792088"/>
              </a:xfrm>
              <a:prstGeom prst="ellipse">
                <a:avLst/>
              </a:prstGeom>
              <a:solidFill>
                <a:schemeClr val="accent1"/>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ndParaRPr>
              </a:p>
            </p:txBody>
          </p:sp>
          <p:pic>
            <p:nvPicPr>
              <p:cNvPr id="44" name="グラフィックス 43">
                <a:extLst>
                  <a:ext uri="{FF2B5EF4-FFF2-40B4-BE49-F238E27FC236}">
                    <a16:creationId xmlns:a16="http://schemas.microsoft.com/office/drawing/2014/main" id="{3F26CF31-689C-FCB7-4FDA-587622339FC3}"/>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2600964" y="2247753"/>
                <a:ext cx="460368" cy="460368"/>
              </a:xfrm>
              <a:prstGeom prst="rect">
                <a:avLst/>
              </a:prstGeom>
            </p:spPr>
          </p:pic>
        </p:grpSp>
      </p:grpSp>
    </p:spTree>
    <p:extLst>
      <p:ext uri="{BB962C8B-B14F-4D97-AF65-F5344CB8AC3E}">
        <p14:creationId xmlns:p14="http://schemas.microsoft.com/office/powerpoint/2010/main" val="2136067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販売制限カテゴリー</a:t>
            </a:r>
          </a:p>
        </p:txBody>
      </p:sp>
      <p:sp>
        <p:nvSpPr>
          <p:cNvPr id="3" name="Text Box 1031">
            <a:extLst>
              <a:ext uri="{FF2B5EF4-FFF2-40B4-BE49-F238E27FC236}">
                <a16:creationId xmlns:a16="http://schemas.microsoft.com/office/drawing/2014/main" id="{573EBB97-5DEB-1712-C091-018682FFBCBB}"/>
              </a:ext>
            </a:extLst>
          </p:cNvPr>
          <p:cNvSpPr txBox="1">
            <a:spLocks noChangeArrowheads="1"/>
          </p:cNvSpPr>
          <p:nvPr/>
        </p:nvSpPr>
        <p:spPr bwMode="auto">
          <a:xfrm>
            <a:off x="479425" y="1089340"/>
            <a:ext cx="11233150"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2400" b="1" dirty="0">
                <a:solidFill>
                  <a:schemeClr val="tx2"/>
                </a:solidFill>
                <a:latin typeface="Meiryo" panose="020B0604030504040204" pitchFamily="34" charset="-128"/>
                <a:ea typeface="Meiryo" panose="020B0604030504040204" pitchFamily="34" charset="-128"/>
              </a:rPr>
              <a:t>本タイアップは車関連のプロモーションに限定させていただきます。</a:t>
            </a:r>
            <a:endParaRPr lang="en-US" altLang="ja-JP" sz="2400" b="1" dirty="0">
              <a:solidFill>
                <a:schemeClr val="tx2"/>
              </a:solidFill>
              <a:latin typeface="Meiryo" panose="020B0604030504040204" pitchFamily="34" charset="-128"/>
              <a:ea typeface="Meiryo" panose="020B0604030504040204" pitchFamily="34" charset="-128"/>
            </a:endParaRPr>
          </a:p>
          <a:p>
            <a:pPr>
              <a:lnSpc>
                <a:spcPct val="120000"/>
              </a:lnSpc>
              <a:spcBef>
                <a:spcPct val="0"/>
              </a:spcBef>
              <a:defRPr/>
            </a:pPr>
            <a:br>
              <a:rPr lang="ja-JP" altLang="en-US" sz="1200" dirty="0">
                <a:solidFill>
                  <a:srgbClr val="545454"/>
                </a:solidFill>
                <a:latin typeface="Meiryo" panose="020B0604030504040204" pitchFamily="34" charset="-128"/>
                <a:ea typeface="Meiryo" panose="020B0604030504040204" pitchFamily="34" charset="-128"/>
              </a:rPr>
            </a:br>
            <a:r>
              <a:rPr lang="ja-JP" altLang="en-US" sz="1600" dirty="0">
                <a:solidFill>
                  <a:srgbClr val="545454"/>
                </a:solidFill>
                <a:latin typeface="Meiryo" panose="020B0604030504040204" pitchFamily="34" charset="-128"/>
                <a:ea typeface="Meiryo" panose="020B0604030504040204" pitchFamily="34" charset="-128"/>
              </a:rPr>
              <a:t>プロモーション内容や取り上げるテーマ等によっては、実施いただけない場合があります</a:t>
            </a:r>
            <a:r>
              <a:rPr lang="ja-JP" altLang="en-US" sz="1600">
                <a:solidFill>
                  <a:srgbClr val="545454"/>
                </a:solidFill>
                <a:latin typeface="Meiryo" panose="020B0604030504040204" pitchFamily="34" charset="-128"/>
                <a:ea typeface="Meiryo" panose="020B0604030504040204" pitchFamily="34" charset="-128"/>
              </a:rPr>
              <a:t>ので、</a:t>
            </a:r>
            <a:br>
              <a:rPr lang="en-US" altLang="ja-JP" sz="1600" dirty="0">
                <a:solidFill>
                  <a:srgbClr val="545454"/>
                </a:solidFill>
                <a:latin typeface="Meiryo" panose="020B0604030504040204" pitchFamily="34" charset="-128"/>
                <a:ea typeface="Meiryo" panose="020B0604030504040204" pitchFamily="34" charset="-128"/>
              </a:rPr>
            </a:br>
            <a:r>
              <a:rPr lang="ja-JP" altLang="en-US" sz="1600">
                <a:solidFill>
                  <a:srgbClr val="545454"/>
                </a:solidFill>
                <a:latin typeface="Meiryo" panose="020B0604030504040204" pitchFamily="34" charset="-128"/>
                <a:ea typeface="Meiryo" panose="020B0604030504040204" pitchFamily="34" charset="-128"/>
              </a:rPr>
              <a:t>必ず</a:t>
            </a:r>
            <a:r>
              <a:rPr lang="ja-JP" altLang="en-US" sz="1600" dirty="0">
                <a:solidFill>
                  <a:srgbClr val="545454"/>
                </a:solidFill>
                <a:latin typeface="Meiryo" panose="020B0604030504040204" pitchFamily="34" charset="-128"/>
                <a:ea typeface="Meiryo" panose="020B0604030504040204" pitchFamily="34" charset="-128"/>
              </a:rPr>
              <a:t>事前に掲載可否を弊社にお問い合わせください。</a:t>
            </a:r>
            <a:br>
              <a:rPr lang="ja-JP" altLang="en-US" sz="1600" dirty="0">
                <a:solidFill>
                  <a:srgbClr val="545454"/>
                </a:solidFill>
                <a:latin typeface="Meiryo" panose="020B0604030504040204" pitchFamily="34" charset="-128"/>
                <a:ea typeface="Meiryo" panose="020B0604030504040204" pitchFamily="34" charset="-128"/>
              </a:rPr>
            </a:br>
            <a:r>
              <a:rPr lang="ja-JP" altLang="en-US" sz="1600" dirty="0">
                <a:solidFill>
                  <a:srgbClr val="545454"/>
                </a:solidFill>
                <a:latin typeface="Meiryo" panose="020B0604030504040204" pitchFamily="34" charset="-128"/>
                <a:ea typeface="Meiryo" panose="020B0604030504040204" pitchFamily="34" charset="-128"/>
              </a:rPr>
              <a:t>また、広告主様のサイトが弊社の広告掲載基準を満たすことが、実施の条件となります。</a:t>
            </a:r>
            <a:endParaRPr lang="ja-JP" altLang="en-US" sz="12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424498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t>販売制限カテゴリー</a:t>
            </a:r>
          </a:p>
        </p:txBody>
      </p:sp>
      <p:sp>
        <p:nvSpPr>
          <p:cNvPr id="5" name="Text Box 1031">
            <a:extLst>
              <a:ext uri="{FF2B5EF4-FFF2-40B4-BE49-F238E27FC236}">
                <a16:creationId xmlns:a16="http://schemas.microsoft.com/office/drawing/2014/main" id="{7FDCFDE2-136E-2670-F10C-CF2C6198A0BA}"/>
              </a:ext>
            </a:extLst>
          </p:cNvPr>
          <p:cNvSpPr txBox="1">
            <a:spLocks noChangeArrowheads="1"/>
          </p:cNvSpPr>
          <p:nvPr/>
        </p:nvSpPr>
        <p:spPr bwMode="auto">
          <a:xfrm>
            <a:off x="479425" y="1089340"/>
            <a:ext cx="11233150" cy="1320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200" dirty="0">
                <a:solidFill>
                  <a:srgbClr val="545454"/>
                </a:solidFill>
                <a:latin typeface="Meiryo" panose="020B0604030504040204" pitchFamily="34" charset="-128"/>
              </a:rPr>
              <a:t>以下の内容はメディア観点でお断りすることがございます。</a:t>
            </a:r>
          </a:p>
          <a:p>
            <a:pPr>
              <a:lnSpc>
                <a:spcPct val="120000"/>
              </a:lnSpc>
              <a:spcBef>
                <a:spcPct val="0"/>
              </a:spcBef>
              <a:defRPr/>
            </a:pPr>
            <a:endParaRPr lang="ja-JP" altLang="en-US" sz="1200" dirty="0">
              <a:solidFill>
                <a:srgbClr val="545454"/>
              </a:solidFill>
              <a:latin typeface="Meiryo" panose="020B0604030504040204" pitchFamily="34" charset="-128"/>
            </a:endParaRPr>
          </a:p>
          <a:p>
            <a:pPr>
              <a:lnSpc>
                <a:spcPct val="120000"/>
              </a:lnSpc>
              <a:spcBef>
                <a:spcPct val="0"/>
              </a:spcBef>
              <a:defRPr/>
            </a:pPr>
            <a:r>
              <a:rPr lang="ja-JP" altLang="en-US" sz="1200" dirty="0">
                <a:solidFill>
                  <a:srgbClr val="545454"/>
                </a:solidFill>
                <a:latin typeface="Meiryo" panose="020B0604030504040204" pitchFamily="34" charset="-128"/>
              </a:rPr>
              <a:t>ユーザーの健康・生命を害したり不快感を与える可能性のあるもの</a:t>
            </a:r>
          </a:p>
          <a:p>
            <a:pPr>
              <a:lnSpc>
                <a:spcPct val="120000"/>
              </a:lnSpc>
              <a:spcBef>
                <a:spcPct val="0"/>
              </a:spcBef>
              <a:defRPr/>
            </a:pPr>
            <a:r>
              <a:rPr lang="ja-JP" altLang="en-US" sz="1200" dirty="0">
                <a:solidFill>
                  <a:srgbClr val="545454"/>
                </a:solidFill>
                <a:latin typeface="Meiryo" panose="020B0604030504040204" pitchFamily="34" charset="-128"/>
              </a:rPr>
              <a:t>コンプライアンス違反や訴訟などの法的リスク、不適切なものを助長する可能性があるもの</a:t>
            </a:r>
          </a:p>
          <a:p>
            <a:pPr>
              <a:lnSpc>
                <a:spcPct val="120000"/>
              </a:lnSpc>
              <a:spcBef>
                <a:spcPct val="0"/>
              </a:spcBef>
              <a:defRPr/>
            </a:pPr>
            <a:r>
              <a:rPr lang="ja-JP" altLang="en-US" sz="1200" dirty="0">
                <a:solidFill>
                  <a:srgbClr val="545454"/>
                </a:solidFill>
                <a:latin typeface="Meiryo" panose="020B0604030504040204" pitchFamily="34" charset="-128"/>
              </a:rPr>
              <a:t>子どもを含めユーザーに悪影響を及ぼす可能性のあるものおよびクライアント</a:t>
            </a:r>
            <a:r>
              <a:rPr lang="en-US" altLang="ja-JP" sz="1200" dirty="0">
                <a:solidFill>
                  <a:srgbClr val="545454"/>
                </a:solidFill>
                <a:latin typeface="Meiryo" panose="020B0604030504040204" pitchFamily="34" charset="-128"/>
              </a:rPr>
              <a:t>/</a:t>
            </a:r>
            <a:r>
              <a:rPr lang="ja-JP" altLang="en-US" sz="1200" dirty="0">
                <a:solidFill>
                  <a:srgbClr val="545454"/>
                </a:solidFill>
                <a:latin typeface="Meiryo" panose="020B0604030504040204" pitchFamily="34" charset="-128"/>
              </a:rPr>
              <a:t>当社の信用低下を招くもの</a:t>
            </a:r>
          </a:p>
          <a:p>
            <a:pPr>
              <a:lnSpc>
                <a:spcPct val="120000"/>
              </a:lnSpc>
              <a:spcBef>
                <a:spcPct val="0"/>
              </a:spcBef>
              <a:defRPr/>
            </a:pPr>
            <a:r>
              <a:rPr lang="ja-JP" altLang="en-US" sz="1200" dirty="0">
                <a:solidFill>
                  <a:srgbClr val="545454"/>
                </a:solidFill>
                <a:latin typeface="Meiryo" panose="020B0604030504040204" pitchFamily="34" charset="-128"/>
              </a:rPr>
              <a:t>訴求する内容がセンシティブで当社が不適切と判断したもの</a:t>
            </a:r>
          </a:p>
        </p:txBody>
      </p:sp>
    </p:spTree>
    <p:extLst>
      <p:ext uri="{BB962C8B-B14F-4D97-AF65-F5344CB8AC3E}">
        <p14:creationId xmlns:p14="http://schemas.microsoft.com/office/powerpoint/2010/main" val="27179455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F7C1C-2C1A-F672-7960-AAA4C3D5E426}"/>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4C1E265-F595-0C33-6AC6-20BB8B770FA6}"/>
              </a:ext>
            </a:extLst>
          </p:cNvPr>
          <p:cNvSpPr>
            <a:spLocks noGrp="1"/>
          </p:cNvSpPr>
          <p:nvPr>
            <p:ph type="body" sz="quarter" idx="19"/>
          </p:nvPr>
        </p:nvSpPr>
        <p:spPr/>
        <p:txBody>
          <a:bodyPr/>
          <a:lstStyle/>
          <a:p>
            <a:r>
              <a:rPr lang="ja-JP" altLang="en-US" dirty="0"/>
              <a:t>実施フロー</a:t>
            </a:r>
          </a:p>
        </p:txBody>
      </p:sp>
      <p:sp>
        <p:nvSpPr>
          <p:cNvPr id="8" name="テキスト プレースホルダー 7">
            <a:extLst>
              <a:ext uri="{FF2B5EF4-FFF2-40B4-BE49-F238E27FC236}">
                <a16:creationId xmlns:a16="http://schemas.microsoft.com/office/drawing/2014/main" id="{47922574-0242-E3B3-E49E-B97A8EEBB3F4}"/>
              </a:ext>
            </a:extLst>
          </p:cNvPr>
          <p:cNvSpPr>
            <a:spLocks noGrp="1"/>
          </p:cNvSpPr>
          <p:nvPr>
            <p:ph type="body" sz="quarter" idx="20"/>
          </p:nvPr>
        </p:nvSpPr>
        <p:spPr/>
        <p:txBody>
          <a:bodyPr/>
          <a:lstStyle/>
          <a:p>
            <a:r>
              <a:rPr lang="en-US" altLang="ja-JP" dirty="0"/>
              <a:t>03</a:t>
            </a:r>
            <a:endParaRPr lang="ja-JP" altLang="en-US" dirty="0"/>
          </a:p>
        </p:txBody>
      </p:sp>
      <p:pic>
        <p:nvPicPr>
          <p:cNvPr id="5" name="図プレースホルダー 10" descr="アイコン&#10;&#10;自動的に生成された説明">
            <a:extLst>
              <a:ext uri="{FF2B5EF4-FFF2-40B4-BE49-F238E27FC236}">
                <a16:creationId xmlns:a16="http://schemas.microsoft.com/office/drawing/2014/main" id="{B04B22E4-B9E4-00F4-96AB-94A3591FDC62}"/>
              </a:ext>
            </a:extLst>
          </p:cNvPr>
          <p:cNvPicPr>
            <a:picLocks noChangeAspect="1"/>
          </p:cNvPicPr>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286142" y="3040869"/>
            <a:ext cx="1586282" cy="1464484"/>
          </a:xfrm>
          <a:prstGeom prst="rect">
            <a:avLst/>
          </a:prstGeom>
          <a:solidFill>
            <a:srgbClr val="FFFFFF"/>
          </a:solidFill>
        </p:spPr>
      </p:pic>
    </p:spTree>
    <p:extLst>
      <p:ext uri="{BB962C8B-B14F-4D97-AF65-F5344CB8AC3E}">
        <p14:creationId xmlns:p14="http://schemas.microsoft.com/office/powerpoint/2010/main" val="11403434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CFA8DE-9CC6-8B23-3FCD-3F0AAF3F7CDB}"/>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FDECBDB2-598C-C275-86DA-F806CE7D0B78}"/>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rPr>
              <a:t>実施フロー</a:t>
            </a:r>
          </a:p>
        </p:txBody>
      </p:sp>
      <p:sp>
        <p:nvSpPr>
          <p:cNvPr id="13" name="テキスト プレースホルダー 1">
            <a:extLst>
              <a:ext uri="{FF2B5EF4-FFF2-40B4-BE49-F238E27FC236}">
                <a16:creationId xmlns:a16="http://schemas.microsoft.com/office/drawing/2014/main" id="{ABAEDD4E-C642-41D3-593D-2271B479DE62}"/>
              </a:ext>
            </a:extLst>
          </p:cNvPr>
          <p:cNvSpPr>
            <a:spLocks noGrp="1"/>
          </p:cNvSpPr>
          <p:nvPr>
            <p:ph type="body" sz="quarter" idx="10"/>
          </p:nvPr>
        </p:nvSpPr>
        <p:spPr>
          <a:xfrm>
            <a:off x="1887808" y="252000"/>
            <a:ext cx="8136904" cy="335028"/>
          </a:xfrm>
        </p:spPr>
        <p:txBody>
          <a:bodyPr/>
          <a:lstStyle/>
          <a:p>
            <a:r>
              <a:rPr lang="ja-JP" altLang="en-US" dirty="0">
                <a:solidFill>
                  <a:srgbClr val="00003E"/>
                </a:solidFill>
              </a:rPr>
              <a:t>実施フロー</a:t>
            </a:r>
          </a:p>
        </p:txBody>
      </p:sp>
      <p:pic>
        <p:nvPicPr>
          <p:cNvPr id="8" name="図プレースホルダー 8" descr="アイコン&#10;&#10;自動的に生成された説明">
            <a:extLst>
              <a:ext uri="{FF2B5EF4-FFF2-40B4-BE49-F238E27FC236}">
                <a16:creationId xmlns:a16="http://schemas.microsoft.com/office/drawing/2014/main" id="{D0C6FE41-884A-6091-59E1-9A8C756E6FD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9" name="テキスト ボックス 8">
            <a:extLst>
              <a:ext uri="{FF2B5EF4-FFF2-40B4-BE49-F238E27FC236}">
                <a16:creationId xmlns:a16="http://schemas.microsoft.com/office/drawing/2014/main" id="{5789413E-3CB0-68AB-CF07-D04C1FF9127E}"/>
              </a:ext>
            </a:extLst>
          </p:cNvPr>
          <p:cNvSpPr txBox="1"/>
          <p:nvPr/>
        </p:nvSpPr>
        <p:spPr>
          <a:xfrm>
            <a:off x="1461546" y="5947715"/>
            <a:ext cx="9358279" cy="657872"/>
          </a:xfrm>
          <a:prstGeom prst="rect">
            <a:avLst/>
          </a:prstGeom>
          <a:noFill/>
        </p:spPr>
        <p:txBody>
          <a:bodyPr wrap="square" lIns="0" tIns="0" rIns="0" bIns="0">
            <a:spAutoFit/>
          </a:bodyPr>
          <a:lstStyle/>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③の工程で弊社内確認を行います。社内指摘事項は、広告主様側で特別な理由がない限り修正いたします。 </a:t>
            </a:r>
            <a:endParaRPr kumimoji="0" lang="en-US" altLang="ja-JP" sz="900" kern="0" dirty="0">
              <a:solidFill>
                <a:srgbClr val="0D0D0D"/>
              </a:solidFill>
              <a:latin typeface="Meiryo" panose="020B0604030504040204" pitchFamily="34" charset="-128"/>
              <a:ea typeface="Meiryo" panose="020B0604030504040204" pitchFamily="34" charset="-128"/>
            </a:endParaRPr>
          </a:p>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薬機法など、法的な規制がかかる商品、プロモーションでは、制作期間が増加する場合があります。</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企画や取材等の内容によって、制作期間が変動します。実施が確定した段階で正式なスケジュールを広告主様に提出し、こちらの確認回数や期間にしたがって進行いただきます。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   </a:t>
            </a:r>
            <a:r>
              <a:rPr kumimoji="0" lang="ja-JP" altLang="en-US" sz="900" kern="0" dirty="0">
                <a:solidFill>
                  <a:srgbClr val="0D0D0D"/>
                </a:solidFill>
                <a:latin typeface="Meiryo" panose="020B0604030504040204" pitchFamily="34" charset="-128"/>
                <a:ea typeface="Meiryo" panose="020B0604030504040204" pitchFamily="34" charset="-128"/>
              </a:rPr>
              <a:t>ただし、制作の進捗状況により進行途中でスケジュールを変更させていただく場合があります。</a:t>
            </a:r>
            <a:endParaRPr kumimoji="0" lang="en-US" altLang="ja-JP" sz="900" kern="0" dirty="0">
              <a:solidFill>
                <a:srgbClr val="0D0D0D"/>
              </a:solidFill>
              <a:latin typeface="Meiryo" panose="020B0604030504040204" pitchFamily="34" charset="-128"/>
              <a:ea typeface="Meiryo" panose="020B0604030504040204" pitchFamily="34" charset="-128"/>
            </a:endParaRPr>
          </a:p>
        </p:txBody>
      </p:sp>
      <p:sp>
        <p:nvSpPr>
          <p:cNvPr id="10" name="ホームベース 22">
            <a:extLst>
              <a:ext uri="{FF2B5EF4-FFF2-40B4-BE49-F238E27FC236}">
                <a16:creationId xmlns:a16="http://schemas.microsoft.com/office/drawing/2014/main" id="{5F7C1010-E68E-0EE4-EF96-A8E49D8687E7}"/>
              </a:ext>
            </a:extLst>
          </p:cNvPr>
          <p:cNvSpPr/>
          <p:nvPr/>
        </p:nvSpPr>
        <p:spPr>
          <a:xfrm>
            <a:off x="8767274" y="1245709"/>
            <a:ext cx="1800000"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1" name="ホームベース 23">
            <a:extLst>
              <a:ext uri="{FF2B5EF4-FFF2-40B4-BE49-F238E27FC236}">
                <a16:creationId xmlns:a16="http://schemas.microsoft.com/office/drawing/2014/main" id="{1A16CE67-4487-2491-339E-4B8D6E604D12}"/>
              </a:ext>
            </a:extLst>
          </p:cNvPr>
          <p:cNvSpPr/>
          <p:nvPr/>
        </p:nvSpPr>
        <p:spPr>
          <a:xfrm>
            <a:off x="7309918" y="1245709"/>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公開準備</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2" name="円/楕円 24">
            <a:extLst>
              <a:ext uri="{FF2B5EF4-FFF2-40B4-BE49-F238E27FC236}">
                <a16:creationId xmlns:a16="http://schemas.microsoft.com/office/drawing/2014/main" id="{25FB4C5F-6549-2BBC-93DC-D077EFEDA694}"/>
              </a:ext>
            </a:extLst>
          </p:cNvPr>
          <p:cNvSpPr>
            <a:spLocks noChangeAspect="1"/>
          </p:cNvSpPr>
          <p:nvPr/>
        </p:nvSpPr>
        <p:spPr>
          <a:xfrm>
            <a:off x="7549361" y="939619"/>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5</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4" name="ホームベース 25">
            <a:extLst>
              <a:ext uri="{FF2B5EF4-FFF2-40B4-BE49-F238E27FC236}">
                <a16:creationId xmlns:a16="http://schemas.microsoft.com/office/drawing/2014/main" id="{D702259E-CB5E-1949-D90F-47EF2F6F5DE3}"/>
              </a:ext>
            </a:extLst>
          </p:cNvPr>
          <p:cNvSpPr/>
          <p:nvPr/>
        </p:nvSpPr>
        <p:spPr>
          <a:xfrm>
            <a:off x="5852560" y="1245709"/>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D0D0D"/>
                </a:solidFill>
                <a:latin typeface="Meiryo" panose="020B0604030504040204" pitchFamily="34" charset="-128"/>
                <a:ea typeface="Meiryo" panose="020B0604030504040204" pitchFamily="34" charset="-128"/>
              </a:rPr>
              <a:t>テストアップ</a:t>
            </a: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15" name="円/楕円 26">
            <a:extLst>
              <a:ext uri="{FF2B5EF4-FFF2-40B4-BE49-F238E27FC236}">
                <a16:creationId xmlns:a16="http://schemas.microsoft.com/office/drawing/2014/main" id="{1354ED49-DD43-6C53-4AD9-D47217A978A4}"/>
              </a:ext>
            </a:extLst>
          </p:cNvPr>
          <p:cNvSpPr>
            <a:spLocks noChangeAspect="1"/>
          </p:cNvSpPr>
          <p:nvPr/>
        </p:nvSpPr>
        <p:spPr>
          <a:xfrm>
            <a:off x="6140686" y="939619"/>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D0D0D"/>
                </a:solidFill>
                <a:latin typeface="Meiryo" panose="020B0604030504040204" pitchFamily="34" charset="-128"/>
                <a:ea typeface="Meiryo" panose="020B0604030504040204" pitchFamily="34" charset="-128"/>
              </a:rPr>
              <a:t>4</a:t>
            </a:r>
            <a:endParaRPr kumimoji="0" lang="ja-JP" altLang="en-US" sz="1200" b="1" kern="0" dirty="0">
              <a:solidFill>
                <a:srgbClr val="0D0D0D"/>
              </a:solidFill>
              <a:latin typeface="Meiryo" panose="020B0604030504040204" pitchFamily="34" charset="-128"/>
              <a:ea typeface="Meiryo" panose="020B0604030504040204" pitchFamily="34" charset="-128"/>
            </a:endParaRPr>
          </a:p>
        </p:txBody>
      </p:sp>
      <p:sp>
        <p:nvSpPr>
          <p:cNvPr id="16" name="ホームベース 27">
            <a:extLst>
              <a:ext uri="{FF2B5EF4-FFF2-40B4-BE49-F238E27FC236}">
                <a16:creationId xmlns:a16="http://schemas.microsoft.com/office/drawing/2014/main" id="{5F05653C-77E5-540E-1011-92C1332CA030}"/>
              </a:ext>
            </a:extLst>
          </p:cNvPr>
          <p:cNvSpPr/>
          <p:nvPr/>
        </p:nvSpPr>
        <p:spPr>
          <a:xfrm>
            <a:off x="4270074" y="1245709"/>
            <a:ext cx="2005597"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デザイン</a:t>
            </a:r>
            <a:r>
              <a:rPr kumimoji="0" lang="en-US" altLang="ja-JP" sz="1100" b="1" kern="0" spc="100" dirty="0">
                <a:solidFill>
                  <a:srgbClr val="FFFFFF"/>
                </a:solidFill>
                <a:latin typeface="Meiryo" panose="020B0604030504040204" pitchFamily="34" charset="-128"/>
                <a:ea typeface="Meiryo" panose="020B0604030504040204" pitchFamily="34" charset="-128"/>
              </a:rPr>
              <a:t>/</a:t>
            </a:r>
            <a:r>
              <a:rPr kumimoji="0" lang="ja-JP" altLang="en-US" sz="1100" b="1" kern="0" spc="100" dirty="0">
                <a:solidFill>
                  <a:srgbClr val="FFFFFF"/>
                </a:solidFill>
                <a:latin typeface="Meiryo" panose="020B0604030504040204" pitchFamily="34" charset="-128"/>
                <a:ea typeface="Meiryo" panose="020B0604030504040204" pitchFamily="34" charset="-128"/>
              </a:rPr>
              <a:t>原稿</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確定</a:t>
            </a:r>
          </a:p>
        </p:txBody>
      </p:sp>
      <p:sp>
        <p:nvSpPr>
          <p:cNvPr id="17" name="円/楕円 28">
            <a:extLst>
              <a:ext uri="{FF2B5EF4-FFF2-40B4-BE49-F238E27FC236}">
                <a16:creationId xmlns:a16="http://schemas.microsoft.com/office/drawing/2014/main" id="{3AAF9663-C2A2-A00E-546D-00609EFAC3A8}"/>
              </a:ext>
            </a:extLst>
          </p:cNvPr>
          <p:cNvSpPr>
            <a:spLocks noChangeAspect="1"/>
          </p:cNvSpPr>
          <p:nvPr/>
        </p:nvSpPr>
        <p:spPr>
          <a:xfrm>
            <a:off x="4597255" y="939619"/>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18" name="ホームベース 29">
            <a:extLst>
              <a:ext uri="{FF2B5EF4-FFF2-40B4-BE49-F238E27FC236}">
                <a16:creationId xmlns:a16="http://schemas.microsoft.com/office/drawing/2014/main" id="{36AA877E-DE0A-5697-422B-AFD1FF6F25EB}"/>
              </a:ext>
            </a:extLst>
          </p:cNvPr>
          <p:cNvSpPr/>
          <p:nvPr/>
        </p:nvSpPr>
        <p:spPr>
          <a:xfrm>
            <a:off x="2937844" y="1245709"/>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構成案確定</a:t>
            </a:r>
          </a:p>
        </p:txBody>
      </p:sp>
      <p:sp>
        <p:nvSpPr>
          <p:cNvPr id="19" name="円/楕円 30">
            <a:extLst>
              <a:ext uri="{FF2B5EF4-FFF2-40B4-BE49-F238E27FC236}">
                <a16:creationId xmlns:a16="http://schemas.microsoft.com/office/drawing/2014/main" id="{259F1C9E-426C-B288-8805-669F35D11294}"/>
              </a:ext>
            </a:extLst>
          </p:cNvPr>
          <p:cNvSpPr>
            <a:spLocks noChangeAspect="1"/>
          </p:cNvSpPr>
          <p:nvPr/>
        </p:nvSpPr>
        <p:spPr>
          <a:xfrm>
            <a:off x="3121202" y="939619"/>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20" name="ホームベース 31">
            <a:extLst>
              <a:ext uri="{FF2B5EF4-FFF2-40B4-BE49-F238E27FC236}">
                <a16:creationId xmlns:a16="http://schemas.microsoft.com/office/drawing/2014/main" id="{129F5A7E-C9EC-2565-CB33-6DD438B62145}"/>
              </a:ext>
            </a:extLst>
          </p:cNvPr>
          <p:cNvSpPr/>
          <p:nvPr/>
        </p:nvSpPr>
        <p:spPr>
          <a:xfrm>
            <a:off x="1480486" y="1245709"/>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お申し込み</a:t>
            </a:r>
          </a:p>
          <a:p>
            <a:pPr>
              <a:defRPr/>
            </a:pPr>
            <a:r>
              <a:rPr kumimoji="0" lang="ja-JP" altLang="en-US" sz="1100" b="1" kern="0" spc="100" dirty="0">
                <a:solidFill>
                  <a:srgbClr val="000000"/>
                </a:solidFill>
                <a:latin typeface="Meiryo" panose="020B0604030504040204" pitchFamily="34" charset="-128"/>
                <a:ea typeface="Meiryo" panose="020B0604030504040204" pitchFamily="34" charset="-128"/>
              </a:rPr>
              <a:t>オリエンテーション</a:t>
            </a:r>
          </a:p>
        </p:txBody>
      </p:sp>
      <p:sp>
        <p:nvSpPr>
          <p:cNvPr id="21" name="円/楕円 32">
            <a:extLst>
              <a:ext uri="{FF2B5EF4-FFF2-40B4-BE49-F238E27FC236}">
                <a16:creationId xmlns:a16="http://schemas.microsoft.com/office/drawing/2014/main" id="{EAD92AE6-38AD-82B4-F0A1-C61D334C9EFC}"/>
              </a:ext>
            </a:extLst>
          </p:cNvPr>
          <p:cNvSpPr>
            <a:spLocks noChangeAspect="1"/>
          </p:cNvSpPr>
          <p:nvPr/>
        </p:nvSpPr>
        <p:spPr>
          <a:xfrm>
            <a:off x="1645149" y="939619"/>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Meiryo" panose="020B0604030504040204" pitchFamily="34" charset="-128"/>
                <a:ea typeface="Meiryo" panose="020B0604030504040204" pitchFamily="34" charset="-128"/>
              </a:rPr>
              <a:t>1</a:t>
            </a:r>
            <a:endParaRPr kumimoji="0" lang="ja-JP" altLang="en-US" sz="1200" b="1" kern="0" dirty="0">
              <a:solidFill>
                <a:srgbClr val="000000"/>
              </a:solidFill>
              <a:latin typeface="Meiryo" panose="020B0604030504040204" pitchFamily="34" charset="-128"/>
              <a:ea typeface="Meiryo" panose="020B0604030504040204" pitchFamily="34" charset="-128"/>
            </a:endParaRPr>
          </a:p>
        </p:txBody>
      </p:sp>
      <p:cxnSp>
        <p:nvCxnSpPr>
          <p:cNvPr id="22" name="直線矢印コネクタ 21">
            <a:extLst>
              <a:ext uri="{FF2B5EF4-FFF2-40B4-BE49-F238E27FC236}">
                <a16:creationId xmlns:a16="http://schemas.microsoft.com/office/drawing/2014/main" id="{AF69E1F9-6B44-5055-EE9B-84C83482F772}"/>
              </a:ext>
            </a:extLst>
          </p:cNvPr>
          <p:cNvCxnSpPr>
            <a:cxnSpLocks/>
          </p:cNvCxnSpPr>
          <p:nvPr/>
        </p:nvCxnSpPr>
        <p:spPr>
          <a:xfrm>
            <a:off x="1490249" y="2712687"/>
            <a:ext cx="8782215" cy="0"/>
          </a:xfrm>
          <a:prstGeom prst="straightConnector1">
            <a:avLst/>
          </a:prstGeom>
          <a:noFill/>
          <a:ln w="28575" cap="flat" cmpd="sng" algn="ctr">
            <a:solidFill>
              <a:srgbClr val="00003E"/>
            </a:solidFill>
            <a:prstDash val="sysDot"/>
            <a:headEnd type="triangle" w="lg" len="med"/>
            <a:tailEnd type="triangle" w="lg" len="med"/>
          </a:ln>
          <a:effectLst/>
        </p:spPr>
      </p:cxnSp>
      <p:sp>
        <p:nvSpPr>
          <p:cNvPr id="23" name="object 39">
            <a:extLst>
              <a:ext uri="{FF2B5EF4-FFF2-40B4-BE49-F238E27FC236}">
                <a16:creationId xmlns:a16="http://schemas.microsoft.com/office/drawing/2014/main" id="{32B7AE73-61D6-A56E-6BD5-7829EC66D29F}"/>
              </a:ext>
            </a:extLst>
          </p:cNvPr>
          <p:cNvSpPr/>
          <p:nvPr/>
        </p:nvSpPr>
        <p:spPr>
          <a:xfrm>
            <a:off x="3937571" y="2581476"/>
            <a:ext cx="3887570" cy="288000"/>
          </a:xfrm>
          <a:prstGeom prst="roundRect">
            <a:avLst>
              <a:gd name="adj" fmla="val 50000"/>
            </a:avLst>
          </a:prstGeom>
          <a:solidFill>
            <a:srgbClr val="FFFFFF"/>
          </a:solidFill>
          <a:ln w="19050" cap="flat" cmpd="sng" algn="ctr">
            <a:solidFill>
              <a:srgbClr val="00003E"/>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algn="ctr">
              <a:defRPr/>
            </a:pP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オリエン</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掲載開始</a:t>
            </a:r>
            <a:r>
              <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rPr>
              <a:t>  2</a:t>
            </a:r>
            <a:r>
              <a:rPr kumimoji="0" lang="ja-JP" altLang="en-US" sz="1000" b="1" kern="0" spc="300" dirty="0">
                <a:solidFill>
                  <a:srgbClr val="00003E"/>
                </a:solidFill>
                <a:latin typeface="Meiryo" panose="020B0604030504040204" pitchFamily="34" charset="-128"/>
                <a:ea typeface="Meiryo" panose="020B0604030504040204" pitchFamily="34" charset="-128"/>
                <a:cs typeface="Calibri" panose="020F0502020204030204"/>
              </a:rPr>
              <a:t>ヶ月</a:t>
            </a:r>
            <a:endParaRPr kumimoji="0" lang="en-US" altLang="ja-JP" sz="1000" b="1" kern="0" spc="300" dirty="0">
              <a:solidFill>
                <a:srgbClr val="00003E"/>
              </a:solidFill>
              <a:latin typeface="Meiryo" panose="020B0604030504040204" pitchFamily="34" charset="-128"/>
              <a:ea typeface="Meiryo" panose="020B0604030504040204" pitchFamily="34" charset="-128"/>
              <a:cs typeface="Calibri" panose="020F0502020204030204"/>
            </a:endParaRPr>
          </a:p>
        </p:txBody>
      </p:sp>
      <p:cxnSp>
        <p:nvCxnSpPr>
          <p:cNvPr id="24" name="直線矢印コネクタ 23">
            <a:extLst>
              <a:ext uri="{FF2B5EF4-FFF2-40B4-BE49-F238E27FC236}">
                <a16:creationId xmlns:a16="http://schemas.microsoft.com/office/drawing/2014/main" id="{580BAC08-BAE5-2372-3878-3B6592F4D461}"/>
              </a:ext>
            </a:extLst>
          </p:cNvPr>
          <p:cNvCxnSpPr>
            <a:cxnSpLocks/>
          </p:cNvCxnSpPr>
          <p:nvPr/>
        </p:nvCxnSpPr>
        <p:spPr>
          <a:xfrm>
            <a:off x="1480486" y="2241048"/>
            <a:ext cx="1544423" cy="0"/>
          </a:xfrm>
          <a:prstGeom prst="straightConnector1">
            <a:avLst/>
          </a:prstGeom>
          <a:noFill/>
          <a:ln w="19050" cap="flat" cmpd="sng" algn="ctr">
            <a:solidFill>
              <a:schemeClr val="tx2"/>
            </a:solidFill>
            <a:prstDash val="solid"/>
            <a:headEnd type="stealth" w="lg" len="med"/>
            <a:tailEnd type="stealth" w="lg" len="med"/>
          </a:ln>
          <a:effectLst/>
        </p:spPr>
      </p:cxnSp>
      <p:sp>
        <p:nvSpPr>
          <p:cNvPr id="25" name="object 39">
            <a:extLst>
              <a:ext uri="{FF2B5EF4-FFF2-40B4-BE49-F238E27FC236}">
                <a16:creationId xmlns:a16="http://schemas.microsoft.com/office/drawing/2014/main" id="{8793C462-E92E-CEFE-FB7A-F88EFFFD0E3B}"/>
              </a:ext>
            </a:extLst>
          </p:cNvPr>
          <p:cNvSpPr/>
          <p:nvPr/>
        </p:nvSpPr>
        <p:spPr>
          <a:xfrm>
            <a:off x="1960353" y="2149345"/>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rPr>
              <a:t>2</a:t>
            </a: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ヶ月前</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cxnSp>
        <p:nvCxnSpPr>
          <p:cNvPr id="26" name="直線矢印コネクタ 25">
            <a:extLst>
              <a:ext uri="{FF2B5EF4-FFF2-40B4-BE49-F238E27FC236}">
                <a16:creationId xmlns:a16="http://schemas.microsoft.com/office/drawing/2014/main" id="{967AE17B-736B-F5FB-9021-327C489D3B3F}"/>
              </a:ext>
            </a:extLst>
          </p:cNvPr>
          <p:cNvCxnSpPr>
            <a:cxnSpLocks/>
          </p:cNvCxnSpPr>
          <p:nvPr/>
        </p:nvCxnSpPr>
        <p:spPr>
          <a:xfrm>
            <a:off x="3024909" y="2241048"/>
            <a:ext cx="3069136" cy="0"/>
          </a:xfrm>
          <a:prstGeom prst="straightConnector1">
            <a:avLst/>
          </a:prstGeom>
          <a:noFill/>
          <a:ln w="19050" cap="flat" cmpd="sng" algn="ctr">
            <a:solidFill>
              <a:schemeClr val="tx2"/>
            </a:solidFill>
            <a:prstDash val="solid"/>
            <a:headEnd type="stealth" w="lg" len="med"/>
            <a:tailEnd type="stealth" w="lg" len="med"/>
          </a:ln>
          <a:effectLst/>
        </p:spPr>
      </p:cxnSp>
      <p:sp>
        <p:nvSpPr>
          <p:cNvPr id="27" name="object 39">
            <a:extLst>
              <a:ext uri="{FF2B5EF4-FFF2-40B4-BE49-F238E27FC236}">
                <a16:creationId xmlns:a16="http://schemas.microsoft.com/office/drawing/2014/main" id="{294DDE42-14FB-D1C6-F42C-53C51CBD2B4E}"/>
              </a:ext>
            </a:extLst>
          </p:cNvPr>
          <p:cNvSpPr/>
          <p:nvPr/>
        </p:nvSpPr>
        <p:spPr>
          <a:xfrm>
            <a:off x="4072895" y="2149345"/>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rPr>
              <a:t>1</a:t>
            </a: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ヶ月前</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cxnSp>
        <p:nvCxnSpPr>
          <p:cNvPr id="28" name="直線矢印コネクタ 27">
            <a:extLst>
              <a:ext uri="{FF2B5EF4-FFF2-40B4-BE49-F238E27FC236}">
                <a16:creationId xmlns:a16="http://schemas.microsoft.com/office/drawing/2014/main" id="{78359EA6-9DDC-C4BA-0D08-59C49BE2F676}"/>
              </a:ext>
            </a:extLst>
          </p:cNvPr>
          <p:cNvCxnSpPr>
            <a:cxnSpLocks/>
          </p:cNvCxnSpPr>
          <p:nvPr/>
        </p:nvCxnSpPr>
        <p:spPr>
          <a:xfrm>
            <a:off x="6096000" y="2241048"/>
            <a:ext cx="2751673" cy="0"/>
          </a:xfrm>
          <a:prstGeom prst="straightConnector1">
            <a:avLst/>
          </a:prstGeom>
          <a:noFill/>
          <a:ln w="19050" cap="flat" cmpd="sng" algn="ctr">
            <a:solidFill>
              <a:schemeClr val="tx2"/>
            </a:solidFill>
            <a:prstDash val="solid"/>
            <a:headEnd type="stealth" w="lg" len="med"/>
            <a:tailEnd type="stealth" w="lg" len="med"/>
          </a:ln>
          <a:effectLst/>
        </p:spPr>
      </p:cxnSp>
      <p:sp>
        <p:nvSpPr>
          <p:cNvPr id="29" name="object 39">
            <a:extLst>
              <a:ext uri="{FF2B5EF4-FFF2-40B4-BE49-F238E27FC236}">
                <a16:creationId xmlns:a16="http://schemas.microsoft.com/office/drawing/2014/main" id="{365529E6-3DA4-F8E4-6B67-C4B85F0FDB0E}"/>
              </a:ext>
            </a:extLst>
          </p:cNvPr>
          <p:cNvSpPr/>
          <p:nvPr/>
        </p:nvSpPr>
        <p:spPr>
          <a:xfrm>
            <a:off x="7040857" y="2149345"/>
            <a:ext cx="823792"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掲載</a:t>
            </a:r>
            <a:r>
              <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rPr>
              <a:t>2</a:t>
            </a:r>
            <a:r>
              <a:rPr kumimoji="0" lang="ja-JP" altLang="en-US" sz="1050" b="1" kern="0" dirty="0">
                <a:solidFill>
                  <a:schemeClr val="tx2"/>
                </a:solidFill>
                <a:latin typeface="Meiryo" panose="020B0604030504040204" pitchFamily="34" charset="-128"/>
                <a:ea typeface="Meiryo" panose="020B0604030504040204" pitchFamily="34" charset="-128"/>
                <a:cs typeface="Calibri" panose="020F0502020204030204"/>
              </a:rPr>
              <a:t>週間前</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cxnSp>
        <p:nvCxnSpPr>
          <p:cNvPr id="30" name="直線コネクタ 29">
            <a:extLst>
              <a:ext uri="{FF2B5EF4-FFF2-40B4-BE49-F238E27FC236}">
                <a16:creationId xmlns:a16="http://schemas.microsoft.com/office/drawing/2014/main" id="{982A6E88-E92A-E7D0-5035-CACF439A5F16}"/>
              </a:ext>
            </a:extLst>
          </p:cNvPr>
          <p:cNvCxnSpPr/>
          <p:nvPr/>
        </p:nvCxnSpPr>
        <p:spPr>
          <a:xfrm>
            <a:off x="3042493" y="2023481"/>
            <a:ext cx="0" cy="4320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E560E053-B9C5-D5C2-0906-D7974DCCD1D2}"/>
              </a:ext>
            </a:extLst>
          </p:cNvPr>
          <p:cNvCxnSpPr/>
          <p:nvPr/>
        </p:nvCxnSpPr>
        <p:spPr>
          <a:xfrm>
            <a:off x="6094045" y="2023481"/>
            <a:ext cx="0" cy="4320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51F27483-DACF-C8A3-93BA-8529D4875DB8}"/>
              </a:ext>
            </a:extLst>
          </p:cNvPr>
          <p:cNvCxnSpPr/>
          <p:nvPr/>
        </p:nvCxnSpPr>
        <p:spPr>
          <a:xfrm>
            <a:off x="8847673" y="2023481"/>
            <a:ext cx="0" cy="43200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直線矢印コネクタ 32">
            <a:extLst>
              <a:ext uri="{FF2B5EF4-FFF2-40B4-BE49-F238E27FC236}">
                <a16:creationId xmlns:a16="http://schemas.microsoft.com/office/drawing/2014/main" id="{71DB6F2C-EDB2-158B-4783-44A0CDBC1C8B}"/>
              </a:ext>
            </a:extLst>
          </p:cNvPr>
          <p:cNvCxnSpPr>
            <a:cxnSpLocks/>
          </p:cNvCxnSpPr>
          <p:nvPr/>
        </p:nvCxnSpPr>
        <p:spPr>
          <a:xfrm>
            <a:off x="8847673" y="2241048"/>
            <a:ext cx="1414184" cy="0"/>
          </a:xfrm>
          <a:prstGeom prst="straightConnector1">
            <a:avLst/>
          </a:prstGeom>
          <a:noFill/>
          <a:ln w="19050" cap="flat" cmpd="sng" algn="ctr">
            <a:solidFill>
              <a:schemeClr val="tx2"/>
            </a:solidFill>
            <a:prstDash val="solid"/>
            <a:headEnd type="stealth" w="lg" len="med"/>
            <a:tailEnd type="stealth" w="lg" len="med"/>
          </a:ln>
          <a:effectLst/>
        </p:spPr>
      </p:cxnSp>
      <p:sp>
        <p:nvSpPr>
          <p:cNvPr id="34" name="object 39">
            <a:extLst>
              <a:ext uri="{FF2B5EF4-FFF2-40B4-BE49-F238E27FC236}">
                <a16:creationId xmlns:a16="http://schemas.microsoft.com/office/drawing/2014/main" id="{67EAA6D3-2E67-7F55-882C-AE1007EA1826}"/>
              </a:ext>
            </a:extLst>
          </p:cNvPr>
          <p:cNvSpPr/>
          <p:nvPr/>
        </p:nvSpPr>
        <p:spPr>
          <a:xfrm>
            <a:off x="9079299" y="2149345"/>
            <a:ext cx="601117" cy="227216"/>
          </a:xfrm>
          <a:prstGeom prst="roundRect">
            <a:avLst>
              <a:gd name="adj" fmla="val 50000"/>
            </a:avLst>
          </a:prstGeom>
          <a:solidFill>
            <a:srgbClr val="FFFFFF"/>
          </a:solidFill>
          <a:ln w="19050"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a:defRPr/>
            </a:pPr>
            <a:r>
              <a:rPr kumimoji="0" lang="ja-JP" altLang="en-US" sz="1050" b="1" kern="0">
                <a:solidFill>
                  <a:schemeClr val="tx2"/>
                </a:solidFill>
                <a:latin typeface="Meiryo" panose="020B0604030504040204" pitchFamily="34" charset="-128"/>
                <a:ea typeface="Meiryo" panose="020B0604030504040204" pitchFamily="34" charset="-128"/>
                <a:cs typeface="Calibri" panose="020F0502020204030204"/>
              </a:rPr>
              <a:t>掲載開始</a:t>
            </a:r>
            <a:endParaRPr kumimoji="0" lang="en-US" altLang="ja-JP" sz="1050" b="1" kern="0" dirty="0">
              <a:solidFill>
                <a:schemeClr val="tx2"/>
              </a:solidFill>
              <a:latin typeface="Meiryo" panose="020B0604030504040204" pitchFamily="34" charset="-128"/>
              <a:ea typeface="Meiryo" panose="020B0604030504040204" pitchFamily="34" charset="-128"/>
              <a:cs typeface="Calibri" panose="020F0502020204030204"/>
            </a:endParaRPr>
          </a:p>
        </p:txBody>
      </p:sp>
      <p:sp>
        <p:nvSpPr>
          <p:cNvPr id="35" name="テキスト ボックス 34">
            <a:extLst>
              <a:ext uri="{FF2B5EF4-FFF2-40B4-BE49-F238E27FC236}">
                <a16:creationId xmlns:a16="http://schemas.microsoft.com/office/drawing/2014/main" id="{97CB9323-1FED-DB99-E091-B0E78D1EEE7A}"/>
              </a:ext>
            </a:extLst>
          </p:cNvPr>
          <p:cNvSpPr txBox="1"/>
          <p:nvPr/>
        </p:nvSpPr>
        <p:spPr>
          <a:xfrm>
            <a:off x="1833714" y="2976692"/>
            <a:ext cx="8733560" cy="3016210"/>
          </a:xfrm>
          <a:prstGeom prst="rect">
            <a:avLst/>
          </a:prstGeom>
          <a:noFill/>
        </p:spPr>
        <p:txBody>
          <a:bodyPr wrap="square" anchor="t">
            <a:spAutoFit/>
          </a:bodyPr>
          <a:lstStyle/>
          <a:p>
            <a:pPr>
              <a:defRPr/>
            </a:pPr>
            <a:r>
              <a:rPr kumimoji="0" lang="ja-JP" altLang="en-US" sz="1200" b="1" kern="0" dirty="0">
                <a:solidFill>
                  <a:srgbClr val="545454"/>
                </a:solidFill>
                <a:latin typeface="メイリオ"/>
              </a:rPr>
              <a:t>①</a:t>
            </a:r>
            <a:r>
              <a:rPr kumimoji="0" lang="ja-JP" altLang="en-US" sz="500" b="1" kern="0" dirty="0">
                <a:solidFill>
                  <a:srgbClr val="545454"/>
                </a:solidFill>
                <a:latin typeface="メイリオ"/>
              </a:rPr>
              <a:t>　</a:t>
            </a:r>
            <a:r>
              <a:rPr kumimoji="0" lang="ja-JP" altLang="en-US" sz="1200" b="1" kern="0" dirty="0">
                <a:solidFill>
                  <a:srgbClr val="545454"/>
                </a:solidFill>
                <a:latin typeface="メイリオ"/>
              </a:rPr>
              <a:t>オリエンテーション実施</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事前にヒアリングシートを記入いただいた上でオリエンテーションを実施。ターゲットや訴求ポイントなど企画目的を明確にします。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事前にお渡ししているエントリーシートへの記入をお願いします。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制作・掲載内容が固まり次第、代理店様より、所定の手続きにて正式にお申し込みいただきます。</a:t>
            </a:r>
          </a:p>
          <a:p>
            <a:pPr>
              <a:defRPr/>
            </a:pPr>
            <a:endParaRPr kumimoji="0" lang="ja-JP" altLang="en-US" sz="500" kern="0" dirty="0">
              <a:solidFill>
                <a:srgbClr val="545454"/>
              </a:solidFill>
              <a:latin typeface="メイリオ"/>
            </a:endParaRPr>
          </a:p>
          <a:p>
            <a:pPr>
              <a:defRPr/>
            </a:pPr>
            <a:r>
              <a:rPr kumimoji="0" lang="ja-JP" altLang="en-US" sz="1200" b="1" kern="0" dirty="0">
                <a:solidFill>
                  <a:srgbClr val="545454"/>
                </a:solidFill>
                <a:latin typeface="メイリオ"/>
              </a:rPr>
              <a:t>②</a:t>
            </a:r>
            <a:r>
              <a:rPr kumimoji="0" lang="ja-JP" altLang="en-US" sz="500" b="1" kern="0" dirty="0">
                <a:solidFill>
                  <a:srgbClr val="545454"/>
                </a:solidFill>
                <a:latin typeface="メイリオ"/>
              </a:rPr>
              <a:t>　</a:t>
            </a:r>
            <a:r>
              <a:rPr kumimoji="0" lang="ja-JP" altLang="en-US" sz="1200" b="1" kern="0" dirty="0">
                <a:solidFill>
                  <a:srgbClr val="545454"/>
                </a:solidFill>
                <a:latin typeface="メイリオ"/>
              </a:rPr>
              <a:t>構成案のご提出</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ご確認</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①をもとに企画案をご提出し、広告主様と協議の上、企画の方向性を確定させます。</a:t>
            </a:r>
          </a:p>
          <a:p>
            <a:pPr>
              <a:defRPr/>
            </a:pPr>
            <a:r>
              <a:rPr kumimoji="0" lang="ja-JP" altLang="en-US" sz="900" kern="0" dirty="0">
                <a:solidFill>
                  <a:srgbClr val="0D0D0D"/>
                </a:solidFill>
                <a:latin typeface="Meiryo" panose="020B0604030504040204" pitchFamily="34" charset="-128"/>
                <a:ea typeface="Meiryo" panose="020B0604030504040204" pitchFamily="34" charset="-128"/>
              </a:rPr>
              <a:t>　　確定した方向性にしたがって、コンテンツ概要とページ体裁をご提出し、全体構成を確定させます。</a:t>
            </a:r>
          </a:p>
          <a:p>
            <a:pPr>
              <a:defRPr/>
            </a:pPr>
            <a:endParaRPr kumimoji="0" lang="en-US" altLang="ja-JP" sz="500" b="1" kern="0" dirty="0">
              <a:solidFill>
                <a:srgbClr val="545454"/>
              </a:solidFill>
              <a:latin typeface="メイリオ"/>
            </a:endParaRPr>
          </a:p>
          <a:p>
            <a:pPr>
              <a:defRPr/>
            </a:pPr>
            <a:r>
              <a:rPr kumimoji="0" lang="ja-JP" altLang="en-US" sz="1200" b="1" kern="0" dirty="0">
                <a:solidFill>
                  <a:srgbClr val="545454"/>
                </a:solidFill>
                <a:latin typeface="メイリオ"/>
              </a:rPr>
              <a:t>③デザイン・テキスト原稿のご提出</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ご確認</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テキスト原稿およびデザインの制作を行います。広告主様に確認いただき、適宜修正を加えながら確定させます。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ご確認は初校、再校の</a:t>
            </a:r>
            <a:r>
              <a:rPr kumimoji="0" lang="en-US" altLang="ja-JP" sz="900" kern="0" dirty="0">
                <a:solidFill>
                  <a:srgbClr val="0D0D0D"/>
                </a:solidFill>
                <a:latin typeface="Meiryo" panose="020B0604030504040204" pitchFamily="34" charset="-128"/>
                <a:ea typeface="Meiryo" panose="020B0604030504040204" pitchFamily="34" charset="-128"/>
              </a:rPr>
              <a:t>2</a:t>
            </a:r>
            <a:r>
              <a:rPr kumimoji="0" lang="ja-JP" altLang="en-US" sz="900" kern="0" dirty="0">
                <a:solidFill>
                  <a:srgbClr val="0D0D0D"/>
                </a:solidFill>
                <a:latin typeface="Meiryo" panose="020B0604030504040204" pitchFamily="34" charset="-128"/>
                <a:ea typeface="Meiryo" panose="020B0604030504040204" pitchFamily="34" charset="-128"/>
              </a:rPr>
              <a:t>回となります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再校の段階では初校でのご指摘事項の反映確認のみとなります。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endParaRPr kumimoji="0" lang="ja-JP" altLang="en-US" sz="500" kern="0" dirty="0">
              <a:solidFill>
                <a:srgbClr val="545454"/>
              </a:solidFill>
              <a:latin typeface="メイリオ"/>
            </a:endParaRPr>
          </a:p>
          <a:p>
            <a:pPr>
              <a:defRPr/>
            </a:pPr>
            <a:r>
              <a:rPr kumimoji="0" lang="ja-JP" altLang="en-US" sz="1200" b="1" kern="0" dirty="0">
                <a:solidFill>
                  <a:srgbClr val="545454"/>
                </a:solidFill>
                <a:latin typeface="メイリオ"/>
              </a:rPr>
              <a:t>④</a:t>
            </a:r>
            <a:r>
              <a:rPr kumimoji="0" lang="ja-JP" altLang="en-US" sz="500" b="1" kern="0" dirty="0">
                <a:solidFill>
                  <a:srgbClr val="545454"/>
                </a:solidFill>
                <a:latin typeface="メイリオ"/>
              </a:rPr>
              <a:t>　</a:t>
            </a:r>
            <a:r>
              <a:rPr kumimoji="0" lang="en-US" altLang="ja-JP" sz="1200" b="1" kern="0" dirty="0">
                <a:solidFill>
                  <a:srgbClr val="545454"/>
                </a:solidFill>
                <a:latin typeface="メイリオ"/>
              </a:rPr>
              <a:t>HTML</a:t>
            </a:r>
            <a:r>
              <a:rPr kumimoji="0" lang="ja-JP" altLang="en-US" sz="1200" b="1" kern="0" dirty="0" err="1">
                <a:solidFill>
                  <a:srgbClr val="545454"/>
                </a:solidFill>
                <a:latin typeface="メイリオ"/>
              </a:rPr>
              <a:t>での</a:t>
            </a:r>
            <a:r>
              <a:rPr kumimoji="0" lang="ja-JP" altLang="en-US" sz="1200" b="1" kern="0" dirty="0">
                <a:solidFill>
                  <a:srgbClr val="545454"/>
                </a:solidFill>
                <a:latin typeface="メイリオ"/>
              </a:rPr>
              <a:t>動作確認</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校了</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テストサーバー上もしくは</a:t>
            </a:r>
            <a:r>
              <a:rPr kumimoji="0" lang="en-US" altLang="ja-JP" sz="900" kern="0" dirty="0">
                <a:solidFill>
                  <a:srgbClr val="0D0D0D"/>
                </a:solidFill>
                <a:latin typeface="Meiryo" panose="020B0604030504040204" pitchFamily="34" charset="-128"/>
                <a:ea typeface="Meiryo" panose="020B0604030504040204" pitchFamily="34" charset="-128"/>
              </a:rPr>
              <a:t>HTML</a:t>
            </a:r>
            <a:r>
              <a:rPr kumimoji="0" lang="ja-JP" altLang="en-US" sz="900" kern="0" dirty="0">
                <a:solidFill>
                  <a:srgbClr val="0D0D0D"/>
                </a:solidFill>
                <a:latin typeface="Meiryo" panose="020B0604030504040204" pitchFamily="34" charset="-128"/>
                <a:ea typeface="Meiryo" panose="020B0604030504040204" pitchFamily="34" charset="-128"/>
              </a:rPr>
              <a:t>ファイルにて、ページの動作確認を行っていただき校了となります。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a:defRPr/>
            </a:pPr>
            <a:r>
              <a:rPr kumimoji="0" lang="ja-JP" altLang="en-US" sz="900" kern="0" dirty="0">
                <a:solidFill>
                  <a:srgbClr val="0D0D0D"/>
                </a:solidFill>
                <a:latin typeface="Meiryo" panose="020B0604030504040204" pitchFamily="34" charset="-128"/>
                <a:ea typeface="Meiryo" panose="020B0604030504040204" pitchFamily="34" charset="-128"/>
              </a:rPr>
              <a:t>　　   </a:t>
            </a: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原則として、この段階での修正はお受けできません。</a:t>
            </a:r>
          </a:p>
          <a:p>
            <a:pPr>
              <a:defRPr/>
            </a:pPr>
            <a:endParaRPr kumimoji="0" lang="ja-JP" altLang="en-US" sz="500" kern="0" dirty="0">
              <a:solidFill>
                <a:srgbClr val="545454"/>
              </a:solidFill>
              <a:latin typeface="メイリオ"/>
            </a:endParaRPr>
          </a:p>
          <a:p>
            <a:pPr>
              <a:defRPr/>
            </a:pPr>
            <a:r>
              <a:rPr kumimoji="0" lang="ja-JP" altLang="en-US" sz="1200" b="1" kern="0" dirty="0">
                <a:solidFill>
                  <a:srgbClr val="545454"/>
                </a:solidFill>
                <a:latin typeface="メイリオ"/>
              </a:rPr>
              <a:t>⑤弊社内チェック</a:t>
            </a:r>
            <a:r>
              <a:rPr kumimoji="0" lang="en-US" altLang="ja-JP" sz="1200" b="1" kern="0" dirty="0">
                <a:solidFill>
                  <a:srgbClr val="545454"/>
                </a:solidFill>
                <a:latin typeface="メイリオ"/>
              </a:rPr>
              <a:t>/</a:t>
            </a:r>
            <a:r>
              <a:rPr kumimoji="0" lang="ja-JP" altLang="en-US" sz="1200" b="1" kern="0" dirty="0">
                <a:solidFill>
                  <a:srgbClr val="545454"/>
                </a:solidFill>
                <a:latin typeface="メイリオ"/>
              </a:rPr>
              <a:t>本番環境へのファイルアップ</a:t>
            </a:r>
            <a:endParaRPr kumimoji="0" lang="en-US" altLang="ja-JP" sz="1200" b="1" kern="0" dirty="0">
              <a:solidFill>
                <a:srgbClr val="545454"/>
              </a:solidFill>
              <a:latin typeface="メイリオ"/>
            </a:endParaRPr>
          </a:p>
          <a:p>
            <a:pPr>
              <a:defRPr/>
            </a:pPr>
            <a:r>
              <a:rPr kumimoji="0" lang="ja-JP" altLang="en-US" sz="1000" kern="0" dirty="0">
                <a:solidFill>
                  <a:srgbClr val="545454"/>
                </a:solidFill>
                <a:latin typeface="メイリオ"/>
              </a:rPr>
              <a:t>　　</a:t>
            </a:r>
            <a:r>
              <a:rPr kumimoji="0" lang="ja-JP" altLang="en-US" sz="900" kern="0" dirty="0">
                <a:solidFill>
                  <a:srgbClr val="0D0D0D"/>
                </a:solidFill>
                <a:latin typeface="Meiryo" panose="020B0604030504040204" pitchFamily="34" charset="-128"/>
                <a:ea typeface="Meiryo" panose="020B0604030504040204" pitchFamily="34" charset="-128"/>
              </a:rPr>
              <a:t>弊社において最終確認を行った上で、本番公開を行います。</a:t>
            </a:r>
            <a:endParaRPr kumimoji="0" lang="en-US" altLang="ja-JP" sz="900" kern="0" dirty="0">
              <a:solidFill>
                <a:srgbClr val="0D0D0D"/>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0716875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63E00EA7-D636-4D6E-02F3-D905C42A98ED}"/>
              </a:ext>
            </a:extLst>
          </p:cNvPr>
          <p:cNvSpPr>
            <a:spLocks noGrp="1"/>
          </p:cNvSpPr>
          <p:nvPr>
            <p:ph type="body" sz="quarter" idx="10"/>
          </p:nvPr>
        </p:nvSpPr>
        <p:spPr/>
        <p:txBody>
          <a:bodyPr/>
          <a:lstStyle/>
          <a:p>
            <a:r>
              <a:rPr lang="ja-JP" altLang="en-US" dirty="0"/>
              <a:t>企画ページの制作・掲載のお申し込み方法</a:t>
            </a:r>
          </a:p>
        </p:txBody>
      </p:sp>
      <p:pic>
        <p:nvPicPr>
          <p:cNvPr id="44" name="図プレースホルダー 18" descr="アイコン&#10;&#10;自動的に生成された説明">
            <a:extLst>
              <a:ext uri="{FF2B5EF4-FFF2-40B4-BE49-F238E27FC236}">
                <a16:creationId xmlns:a16="http://schemas.microsoft.com/office/drawing/2014/main" id="{561120E0-911D-3C63-8441-C5B0E2D2263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5" name="テキスト プレースホルダー 1">
            <a:extLst>
              <a:ext uri="{FF2B5EF4-FFF2-40B4-BE49-F238E27FC236}">
                <a16:creationId xmlns:a16="http://schemas.microsoft.com/office/drawing/2014/main" id="{71C8A0B5-FDE7-7024-83F1-0E0792C3CFE7}"/>
              </a:ext>
            </a:extLst>
          </p:cNvPr>
          <p:cNvSpPr>
            <a:spLocks noGrp="1"/>
          </p:cNvSpPr>
          <p:nvPr>
            <p:ph type="body" sz="quarter" idx="12"/>
          </p:nvPr>
        </p:nvSpPr>
        <p:spPr>
          <a:xfrm>
            <a:off x="595671" y="81412"/>
            <a:ext cx="866756" cy="410840"/>
          </a:xfrm>
        </p:spPr>
        <p:txBody>
          <a:bodyPr/>
          <a:lstStyle/>
          <a:p>
            <a:pPr marL="0" indent="0" algn="ctr">
              <a:buNone/>
            </a:pPr>
            <a:r>
              <a:rPr lang="ja-JP" altLang="en-US" dirty="0"/>
              <a:t>実施フロー</a:t>
            </a:r>
          </a:p>
        </p:txBody>
      </p:sp>
      <p:sp>
        <p:nvSpPr>
          <p:cNvPr id="3" name="タイトル 2">
            <a:extLst>
              <a:ext uri="{FF2B5EF4-FFF2-40B4-BE49-F238E27FC236}">
                <a16:creationId xmlns:a16="http://schemas.microsoft.com/office/drawing/2014/main" id="{1958CA66-8F94-9B7D-A240-F956F1A557C0}"/>
              </a:ext>
            </a:extLst>
          </p:cNvPr>
          <p:cNvSpPr txBox="1">
            <a:spLocks/>
          </p:cNvSpPr>
          <p:nvPr/>
        </p:nvSpPr>
        <p:spPr>
          <a:xfrm>
            <a:off x="479425" y="1044507"/>
            <a:ext cx="11263396" cy="194895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en-US" altLang="ja-JP" sz="1400" dirty="0">
                <a:solidFill>
                  <a:srgbClr val="0D0D0D"/>
                </a:solidFill>
                <a:latin typeface="メイリオ" panose="020B0604030504040204" pitchFamily="50" charset="-128"/>
                <a:ea typeface="メイリオ" panose="020B0604030504040204" pitchFamily="50" charset="-128"/>
              </a:rPr>
              <a:t>※</a:t>
            </a:r>
            <a:r>
              <a:rPr lang="ja-JP" altLang="en-US" sz="1400" dirty="0">
                <a:solidFill>
                  <a:srgbClr val="0D0D0D"/>
                </a:solidFill>
                <a:latin typeface="メイリオ" panose="020B0604030504040204" pitchFamily="50" charset="-128"/>
                <a:ea typeface="メイリオ" panose="020B0604030504040204" pitchFamily="50" charset="-128"/>
              </a:rPr>
              <a:t>広告主様の代理人となる代理店様によっては、本商品をお申し込みいただけない場合がございますので、</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　お申し込み前に弊社担当営業までお問い合わせください。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企画ページの制作・掲載については、以下のフローに沿ってお申し込みの上、</a:t>
            </a:r>
            <a:r>
              <a:rPr lang="ja-JP" altLang="en-US" sz="1400" dirty="0">
                <a:solidFill>
                  <a:srgbClr val="002AFF"/>
                </a:solidFill>
                <a:latin typeface="Meiryo" panose="020B0604030504040204" pitchFamily="34" charset="-128"/>
                <a:ea typeface="Meiryo" panose="020B0604030504040204" pitchFamily="34" charset="-128"/>
                <a:cs typeface="+mn-cs"/>
              </a:rPr>
              <a:t>クリエイティブ制作委託約款の第</a:t>
            </a:r>
            <a:r>
              <a:rPr lang="en-US" altLang="ja-JP" sz="1400" dirty="0">
                <a:solidFill>
                  <a:srgbClr val="002AFF"/>
                </a:solidFill>
                <a:latin typeface="Meiryo" panose="020B0604030504040204" pitchFamily="34" charset="-128"/>
                <a:ea typeface="Meiryo" panose="020B0604030504040204" pitchFamily="34" charset="-128"/>
                <a:cs typeface="+mn-cs"/>
              </a:rPr>
              <a:t>9</a:t>
            </a:r>
            <a:r>
              <a:rPr lang="ja-JP" altLang="en-US" sz="1400" dirty="0">
                <a:solidFill>
                  <a:srgbClr val="002AFF"/>
                </a:solidFill>
                <a:latin typeface="Meiryo" panose="020B0604030504040204" pitchFamily="34" charset="-128"/>
                <a:ea typeface="Meiryo" panose="020B0604030504040204" pitchFamily="34" charset="-128"/>
                <a:cs typeface="+mn-cs"/>
              </a:rPr>
              <a:t>条第</a:t>
            </a:r>
            <a:r>
              <a:rPr lang="en-US" altLang="ja-JP" sz="1400" dirty="0">
                <a:solidFill>
                  <a:srgbClr val="002AFF"/>
                </a:solidFill>
                <a:latin typeface="Meiryo" panose="020B0604030504040204" pitchFamily="34" charset="-128"/>
                <a:ea typeface="Meiryo" panose="020B0604030504040204" pitchFamily="34" charset="-128"/>
                <a:cs typeface="+mn-cs"/>
              </a:rPr>
              <a:t>1</a:t>
            </a:r>
            <a:r>
              <a:rPr lang="ja-JP" altLang="en-US" sz="1400" dirty="0">
                <a:solidFill>
                  <a:srgbClr val="002AFF"/>
                </a:solidFill>
                <a:latin typeface="Meiryo" panose="020B0604030504040204" pitchFamily="34" charset="-128"/>
                <a:ea typeface="Meiryo" panose="020B0604030504040204" pitchFamily="34" charset="-128"/>
                <a:cs typeface="+mn-cs"/>
              </a:rPr>
              <a:t>項</a:t>
            </a:r>
            <a:r>
              <a:rPr lang="en-US" altLang="ja-JP" sz="1400" dirty="0">
                <a:solidFill>
                  <a:srgbClr val="002AFF"/>
                </a:solidFill>
                <a:latin typeface="Meiryo" panose="020B0604030504040204" pitchFamily="34" charset="-128"/>
                <a:ea typeface="Meiryo" panose="020B0604030504040204" pitchFamily="34" charset="-128"/>
                <a:cs typeface="+mn-cs"/>
              </a:rPr>
              <a:t>(2)</a:t>
            </a:r>
            <a:r>
              <a:rPr lang="ja-JP" altLang="en-US" sz="1400" dirty="0">
                <a:solidFill>
                  <a:srgbClr val="002AFF"/>
                </a:solidFill>
                <a:latin typeface="Meiryo" panose="020B0604030504040204" pitchFamily="34" charset="-128"/>
                <a:ea typeface="Meiryo" panose="020B0604030504040204" pitchFamily="34" charset="-128"/>
                <a:cs typeface="+mn-cs"/>
              </a:rPr>
              <a:t>支払条件</a:t>
            </a:r>
            <a:r>
              <a:rPr lang="en-US" altLang="ja-JP" sz="1400" dirty="0">
                <a:solidFill>
                  <a:srgbClr val="002AFF"/>
                </a:solidFill>
                <a:latin typeface="Meiryo" panose="020B0604030504040204" pitchFamily="34" charset="-128"/>
                <a:ea typeface="Meiryo" panose="020B0604030504040204" pitchFamily="34" charset="-128"/>
                <a:cs typeface="+mn-cs"/>
              </a:rPr>
              <a:t>2</a:t>
            </a:r>
            <a:r>
              <a:rPr lang="ja-JP" altLang="en-US" sz="1400" dirty="0">
                <a:solidFill>
                  <a:srgbClr val="0D0D0D"/>
                </a:solidFill>
                <a:latin typeface="メイリオ" panose="020B0604030504040204" pitchFamily="50" charset="-128"/>
                <a:ea typeface="メイリオ" panose="020B0604030504040204" pitchFamily="50" charset="-128"/>
              </a:rPr>
              <a:t>に</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したがってお支払いいただきます。また、広告配信のお申し込みが必要な場合、広告配信については別途広告管理ツールにてお申し込み</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いただくこととなりますので、当該広告商品のお申し込み方法をご確認ください。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a:lnSpc>
                <a:spcPct val="120000"/>
              </a:lnSpc>
              <a:defRPr/>
            </a:pPr>
            <a:r>
              <a:rPr lang="ja-JP" altLang="en-US" sz="1400" dirty="0">
                <a:solidFill>
                  <a:srgbClr val="0D0D0D"/>
                </a:solidFill>
                <a:latin typeface="メイリオ" panose="020B0604030504040204" pitchFamily="50" charset="-128"/>
                <a:ea typeface="メイリオ" panose="020B0604030504040204" pitchFamily="50" charset="-128"/>
              </a:rPr>
              <a:t>お申し込みのマニュアル資料「</a:t>
            </a:r>
            <a:r>
              <a:rPr lang="en-US" altLang="ja-JP" sz="1400" dirty="0">
                <a:solidFill>
                  <a:srgbClr val="0D0D0D"/>
                </a:solidFill>
                <a:latin typeface="メイリオ" panose="020B0604030504040204" pitchFamily="50" charset="-128"/>
                <a:ea typeface="メイリオ" panose="020B0604030504040204" pitchFamily="50" charset="-128"/>
                <a:hlinkClick r:id="rId3"/>
              </a:rPr>
              <a:t>LINE Biz Process Manager </a:t>
            </a:r>
            <a:r>
              <a:rPr lang="ja-JP" altLang="en-US" sz="1400" dirty="0">
                <a:solidFill>
                  <a:srgbClr val="0D0D0D"/>
                </a:solidFill>
                <a:latin typeface="メイリオ" panose="020B0604030504040204" pitchFamily="50" charset="-128"/>
                <a:ea typeface="メイリオ" panose="020B0604030504040204" pitchFamily="50" charset="-128"/>
                <a:hlinkClick r:id="rId3"/>
              </a:rPr>
              <a:t>操作マニュアル</a:t>
            </a:r>
            <a:r>
              <a:rPr lang="ja-JP" altLang="en-US" sz="1400" dirty="0">
                <a:solidFill>
                  <a:srgbClr val="0D0D0D"/>
                </a:solidFill>
                <a:latin typeface="メイリオ" panose="020B0604030504040204" pitchFamily="50" charset="-128"/>
                <a:ea typeface="メイリオ" panose="020B0604030504040204" pitchFamily="50" charset="-128"/>
              </a:rPr>
              <a:t>」も併せてご参照ください。</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40" name="正方形/長方形 39">
            <a:extLst>
              <a:ext uri="{FF2B5EF4-FFF2-40B4-BE49-F238E27FC236}">
                <a16:creationId xmlns:a16="http://schemas.microsoft.com/office/drawing/2014/main" id="{767BCD49-6613-033F-D2CF-39AF2A0F16E4}"/>
              </a:ext>
            </a:extLst>
          </p:cNvPr>
          <p:cNvSpPr/>
          <p:nvPr/>
        </p:nvSpPr>
        <p:spPr>
          <a:xfrm>
            <a:off x="623394" y="4852308"/>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1" name="正方形/長方形 40">
            <a:extLst>
              <a:ext uri="{FF2B5EF4-FFF2-40B4-BE49-F238E27FC236}">
                <a16:creationId xmlns:a16="http://schemas.microsoft.com/office/drawing/2014/main" id="{F9BA3625-29AB-D401-6090-E8B425EC86B4}"/>
              </a:ext>
            </a:extLst>
          </p:cNvPr>
          <p:cNvSpPr/>
          <p:nvPr/>
        </p:nvSpPr>
        <p:spPr>
          <a:xfrm>
            <a:off x="623394" y="3589825"/>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nvGrpSpPr>
          <p:cNvPr id="63" name="グループ化 62">
            <a:extLst>
              <a:ext uri="{FF2B5EF4-FFF2-40B4-BE49-F238E27FC236}">
                <a16:creationId xmlns:a16="http://schemas.microsoft.com/office/drawing/2014/main" id="{B5B5BB9B-07F8-F460-B352-0AC7E3548EC7}"/>
              </a:ext>
            </a:extLst>
          </p:cNvPr>
          <p:cNvGrpSpPr/>
          <p:nvPr/>
        </p:nvGrpSpPr>
        <p:grpSpPr>
          <a:xfrm>
            <a:off x="497907" y="4662865"/>
            <a:ext cx="885476" cy="1134053"/>
            <a:chOff x="455043" y="4012565"/>
            <a:chExt cx="885476" cy="1134053"/>
          </a:xfrm>
        </p:grpSpPr>
        <p:sp>
          <p:nvSpPr>
            <p:cNvPr id="64" name="直角三角形 63">
              <a:extLst>
                <a:ext uri="{FF2B5EF4-FFF2-40B4-BE49-F238E27FC236}">
                  <a16:creationId xmlns:a16="http://schemas.microsoft.com/office/drawing/2014/main" id="{DEC67CB5-DCBF-B483-A837-7EE2A0155A76}"/>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5" name="角丸四角形 82">
              <a:extLst>
                <a:ext uri="{FF2B5EF4-FFF2-40B4-BE49-F238E27FC236}">
                  <a16:creationId xmlns:a16="http://schemas.microsoft.com/office/drawing/2014/main" id="{A2AA7401-A0FC-2275-86B8-A05A4F0CA8C9}"/>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ja-JP" altLang="en-US" sz="1200" b="1" kern="0">
                  <a:solidFill>
                    <a:srgbClr val="FFFFFF"/>
                  </a:solidFill>
                  <a:latin typeface="Meiryo" panose="020B0604030504040204" pitchFamily="34" charset="-128"/>
                </a:rPr>
                <a:t>代理店様</a:t>
              </a:r>
              <a:endParaRPr kumimoji="0" lang="ja-JP" altLang="en-US" sz="1200" b="1" kern="0" dirty="0">
                <a:solidFill>
                  <a:srgbClr val="FFFFFF"/>
                </a:solidFill>
                <a:latin typeface="Meiryo" panose="020B0604030504040204" pitchFamily="34" charset="-128"/>
              </a:endParaRPr>
            </a:p>
          </p:txBody>
        </p:sp>
      </p:grpSp>
      <p:sp>
        <p:nvSpPr>
          <p:cNvPr id="67" name="直角三角形 66">
            <a:extLst>
              <a:ext uri="{FF2B5EF4-FFF2-40B4-BE49-F238E27FC236}">
                <a16:creationId xmlns:a16="http://schemas.microsoft.com/office/drawing/2014/main" id="{7B945608-02B2-2BC2-F0E3-84D19FD13933}"/>
              </a:ext>
            </a:extLst>
          </p:cNvPr>
          <p:cNvSpPr>
            <a:spLocks noChangeAspect="1"/>
          </p:cNvSpPr>
          <p:nvPr/>
        </p:nvSpPr>
        <p:spPr>
          <a:xfrm rot="10800000">
            <a:off x="1197343" y="4700303"/>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nvGrpSpPr>
          <p:cNvPr id="43" name="グループ化 42">
            <a:extLst>
              <a:ext uri="{FF2B5EF4-FFF2-40B4-BE49-F238E27FC236}">
                <a16:creationId xmlns:a16="http://schemas.microsoft.com/office/drawing/2014/main" id="{FA3B93B4-F989-713D-D80F-A256DE9479DA}"/>
              </a:ext>
            </a:extLst>
          </p:cNvPr>
          <p:cNvGrpSpPr/>
          <p:nvPr/>
        </p:nvGrpSpPr>
        <p:grpSpPr>
          <a:xfrm>
            <a:off x="497907" y="3402715"/>
            <a:ext cx="885476" cy="1130553"/>
            <a:chOff x="497907" y="3402715"/>
            <a:chExt cx="885476" cy="1130553"/>
          </a:xfrm>
        </p:grpSpPr>
        <p:sp>
          <p:nvSpPr>
            <p:cNvPr id="58" name="角丸四角形 75">
              <a:extLst>
                <a:ext uri="{FF2B5EF4-FFF2-40B4-BE49-F238E27FC236}">
                  <a16:creationId xmlns:a16="http://schemas.microsoft.com/office/drawing/2014/main" id="{ED9B6A5C-C898-7767-578C-642ADCCCD574}"/>
                </a:ext>
              </a:extLst>
            </p:cNvPr>
            <p:cNvSpPr/>
            <p:nvPr/>
          </p:nvSpPr>
          <p:spPr>
            <a:xfrm>
              <a:off x="497907" y="3402715"/>
              <a:ext cx="885476" cy="1036964"/>
            </a:xfrm>
            <a:prstGeom prst="roundRect">
              <a:avLst>
                <a:gd name="adj" fmla="val 2711"/>
              </a:avLst>
            </a:prstGeom>
            <a:solidFill>
              <a:srgbClr val="000048"/>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en-US" altLang="ja-JP" sz="1200" b="1" kern="0" dirty="0">
                  <a:solidFill>
                    <a:srgbClr val="FFFFFF"/>
                  </a:solidFill>
                  <a:latin typeface="Meiryo" panose="020B0604030504040204" pitchFamily="34" charset="-128"/>
                </a:rPr>
                <a:t>LINE</a:t>
              </a:r>
            </a:p>
            <a:p>
              <a:pPr algn="ctr" eaLnBrk="0" fontAlgn="base" hangingPunct="0">
                <a:spcBef>
                  <a:spcPct val="0"/>
                </a:spcBef>
                <a:spcAft>
                  <a:spcPct val="0"/>
                </a:spcAft>
                <a:defRPr/>
              </a:pPr>
              <a:r>
                <a:rPr kumimoji="0" lang="ja-JP" altLang="en-US" sz="1200" b="1" kern="0" dirty="0">
                  <a:solidFill>
                    <a:srgbClr val="FFFFFF"/>
                  </a:solidFill>
                  <a:latin typeface="Meiryo" panose="020B0604030504040204" pitchFamily="34" charset="-128"/>
                </a:rPr>
                <a:t>ヤフー</a:t>
              </a:r>
            </a:p>
          </p:txBody>
        </p:sp>
        <p:sp>
          <p:nvSpPr>
            <p:cNvPr id="59" name="直角三角形 58">
              <a:extLst>
                <a:ext uri="{FF2B5EF4-FFF2-40B4-BE49-F238E27FC236}">
                  <a16:creationId xmlns:a16="http://schemas.microsoft.com/office/drawing/2014/main" id="{5D6355A2-D83D-F00B-C6A1-ED5892902913}"/>
                </a:ext>
              </a:extLst>
            </p:cNvPr>
            <p:cNvSpPr>
              <a:spLocks noChangeAspect="1"/>
            </p:cNvSpPr>
            <p:nvPr/>
          </p:nvSpPr>
          <p:spPr>
            <a:xfrm rot="10800000">
              <a:off x="505706" y="4430162"/>
              <a:ext cx="157590" cy="103106"/>
            </a:xfrm>
            <a:prstGeom prst="rtTriangle">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66" name="直角三角形 65">
              <a:extLst>
                <a:ext uri="{FF2B5EF4-FFF2-40B4-BE49-F238E27FC236}">
                  <a16:creationId xmlns:a16="http://schemas.microsoft.com/office/drawing/2014/main" id="{AB0AD206-8F88-3360-3C37-3BE975F97A65}"/>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cxnSp>
          <p:nvCxnSpPr>
            <p:cNvPr id="68" name="直線コネクタ 67">
              <a:extLst>
                <a:ext uri="{FF2B5EF4-FFF2-40B4-BE49-F238E27FC236}">
                  <a16:creationId xmlns:a16="http://schemas.microsoft.com/office/drawing/2014/main" id="{6F39174E-6D93-9A3C-B5DD-8695FECE814C}"/>
                </a:ext>
              </a:extLst>
            </p:cNvPr>
            <p:cNvCxnSpPr/>
            <p:nvPr/>
          </p:nvCxnSpPr>
          <p:spPr>
            <a:xfrm>
              <a:off x="620432" y="4070300"/>
              <a:ext cx="576000" cy="0"/>
            </a:xfrm>
            <a:prstGeom prst="line">
              <a:avLst/>
            </a:prstGeom>
            <a:noFill/>
            <a:ln w="12700" cap="flat" cmpd="sng" algn="ctr">
              <a:solidFill>
                <a:srgbClr val="FFFFFF"/>
              </a:solidFill>
              <a:prstDash val="solid"/>
            </a:ln>
            <a:effectLst/>
          </p:spPr>
        </p:cxnSp>
      </p:grpSp>
      <p:cxnSp>
        <p:nvCxnSpPr>
          <p:cNvPr id="70" name="直線コネクタ 69">
            <a:extLst>
              <a:ext uri="{FF2B5EF4-FFF2-40B4-BE49-F238E27FC236}">
                <a16:creationId xmlns:a16="http://schemas.microsoft.com/office/drawing/2014/main" id="{6B779A67-F21B-140B-9950-52FF7C7A80DD}"/>
              </a:ext>
            </a:extLst>
          </p:cNvPr>
          <p:cNvCxnSpPr/>
          <p:nvPr/>
        </p:nvCxnSpPr>
        <p:spPr>
          <a:xfrm>
            <a:off x="597070" y="5345393"/>
            <a:ext cx="576000" cy="0"/>
          </a:xfrm>
          <a:prstGeom prst="line">
            <a:avLst/>
          </a:prstGeom>
          <a:noFill/>
          <a:ln w="12700" cap="flat" cmpd="sng" algn="ctr">
            <a:solidFill>
              <a:srgbClr val="FFFFFF"/>
            </a:solidFill>
            <a:prstDash val="solid"/>
          </a:ln>
          <a:effectLst/>
        </p:spPr>
      </p:cxnSp>
      <p:sp>
        <p:nvSpPr>
          <p:cNvPr id="5" name="タイトル 2">
            <a:extLst>
              <a:ext uri="{FF2B5EF4-FFF2-40B4-BE49-F238E27FC236}">
                <a16:creationId xmlns:a16="http://schemas.microsoft.com/office/drawing/2014/main" id="{77E3B62C-ADFC-349A-0097-369CD0A23092}"/>
              </a:ext>
            </a:extLst>
          </p:cNvPr>
          <p:cNvSpPr txBox="1">
            <a:spLocks/>
          </p:cNvSpPr>
          <p:nvPr/>
        </p:nvSpPr>
        <p:spPr>
          <a:xfrm>
            <a:off x="9722210" y="3135117"/>
            <a:ext cx="1692771" cy="338554"/>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これ以降のキャンセルは</a:t>
            </a:r>
            <a:endParaRPr kumimoji="1" lang="en-US" altLang="ja-JP"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100" dirty="0">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effectLst/>
                <a:uLnTx/>
                <a:uFillTx/>
                <a:latin typeface="Meiryo" panose="020B0604030504040204" pitchFamily="34" charset="-128"/>
                <a:ea typeface="Meiryo" panose="020B0604030504040204" pitchFamily="34" charset="-128"/>
              </a:rPr>
              <a:t>不可となります</a:t>
            </a:r>
          </a:p>
        </p:txBody>
      </p:sp>
      <p:sp>
        <p:nvSpPr>
          <p:cNvPr id="6" name="ホームベース 58">
            <a:extLst>
              <a:ext uri="{FF2B5EF4-FFF2-40B4-BE49-F238E27FC236}">
                <a16:creationId xmlns:a16="http://schemas.microsoft.com/office/drawing/2014/main" id="{646A006C-C93D-D32C-0C5C-62E153A2D3B5}"/>
              </a:ext>
            </a:extLst>
          </p:cNvPr>
          <p:cNvSpPr/>
          <p:nvPr/>
        </p:nvSpPr>
        <p:spPr>
          <a:xfrm>
            <a:off x="10166540" y="3682882"/>
            <a:ext cx="1509405"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請求書</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発行</a:t>
            </a:r>
          </a:p>
        </p:txBody>
      </p:sp>
      <p:sp>
        <p:nvSpPr>
          <p:cNvPr id="7" name="ホームベース 59">
            <a:extLst>
              <a:ext uri="{FF2B5EF4-FFF2-40B4-BE49-F238E27FC236}">
                <a16:creationId xmlns:a16="http://schemas.microsoft.com/office/drawing/2014/main" id="{55426B05-4629-430B-CC40-5113EF4DCDBC}"/>
              </a:ext>
            </a:extLst>
          </p:cNvPr>
          <p:cNvSpPr/>
          <p:nvPr/>
        </p:nvSpPr>
        <p:spPr>
          <a:xfrm>
            <a:off x="9303767" y="3682882"/>
            <a:ext cx="1311398"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納品</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a:t>
            </a:r>
          </a:p>
        </p:txBody>
      </p:sp>
      <p:sp>
        <p:nvSpPr>
          <p:cNvPr id="8" name="ホームベース 60">
            <a:extLst>
              <a:ext uri="{FF2B5EF4-FFF2-40B4-BE49-F238E27FC236}">
                <a16:creationId xmlns:a16="http://schemas.microsoft.com/office/drawing/2014/main" id="{FBB80BB0-CA63-707D-04EB-8AE755E0248E}"/>
              </a:ext>
            </a:extLst>
          </p:cNvPr>
          <p:cNvSpPr/>
          <p:nvPr/>
        </p:nvSpPr>
        <p:spPr>
          <a:xfrm>
            <a:off x="8316391" y="3682882"/>
            <a:ext cx="1458514" cy="756000"/>
          </a:xfrm>
          <a:prstGeom prst="homePlate">
            <a:avLst/>
          </a:prstGeom>
          <a:solidFill>
            <a:srgbClr val="000048"/>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掲載準備</a:t>
            </a:r>
          </a:p>
        </p:txBody>
      </p:sp>
      <p:sp>
        <p:nvSpPr>
          <p:cNvPr id="9" name="ホームベース 65">
            <a:extLst>
              <a:ext uri="{FF2B5EF4-FFF2-40B4-BE49-F238E27FC236}">
                <a16:creationId xmlns:a16="http://schemas.microsoft.com/office/drawing/2014/main" id="{10875FE0-56EA-D354-F9A4-34E6C473E523}"/>
              </a:ext>
            </a:extLst>
          </p:cNvPr>
          <p:cNvSpPr/>
          <p:nvPr/>
        </p:nvSpPr>
        <p:spPr>
          <a:xfrm>
            <a:off x="10166541" y="4933896"/>
            <a:ext cx="1508012" cy="756000"/>
          </a:xfrm>
          <a:prstGeom prst="homePlate">
            <a:avLst/>
          </a:prstGeom>
          <a:solidFill>
            <a:schemeClr val="accent6">
              <a:lumMod val="50000"/>
            </a:scheme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0" name="ホームベース 66">
            <a:extLst>
              <a:ext uri="{FF2B5EF4-FFF2-40B4-BE49-F238E27FC236}">
                <a16:creationId xmlns:a16="http://schemas.microsoft.com/office/drawing/2014/main" id="{ADF4CABB-5CAB-4757-0266-74037DC29A56}"/>
              </a:ext>
            </a:extLst>
          </p:cNvPr>
          <p:cNvSpPr/>
          <p:nvPr/>
        </p:nvSpPr>
        <p:spPr>
          <a:xfrm>
            <a:off x="8316391" y="4933896"/>
            <a:ext cx="2298773" cy="756000"/>
          </a:xfrm>
          <a:prstGeom prst="homePlate">
            <a:avLst/>
          </a:prstGeom>
          <a:solidFill>
            <a:schemeClr val="accent6">
              <a:lumMod val="50000"/>
            </a:schemeClr>
          </a:solidFill>
          <a:ln w="50800" cap="flat" cmpd="sng" algn="ctr">
            <a:solidFill>
              <a:srgbClr val="FFFFFF"/>
            </a:solidFill>
            <a:prstDash val="solid"/>
          </a:ln>
          <a:effectLst/>
        </p:spPr>
        <p:txBody>
          <a:bodyPr rot="0" spcFirstLastPara="0" vertOverflow="overflow" horzOverflow="overflow" vert="horz" wrap="none" lIns="43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確認・検収</a:t>
            </a:r>
          </a:p>
        </p:txBody>
      </p:sp>
      <p:sp>
        <p:nvSpPr>
          <p:cNvPr id="11" name="ホームベース 61">
            <a:extLst>
              <a:ext uri="{FF2B5EF4-FFF2-40B4-BE49-F238E27FC236}">
                <a16:creationId xmlns:a16="http://schemas.microsoft.com/office/drawing/2014/main" id="{FF61C777-8EC9-67A0-A7EE-F4C572C8430E}"/>
              </a:ext>
            </a:extLst>
          </p:cNvPr>
          <p:cNvSpPr/>
          <p:nvPr/>
        </p:nvSpPr>
        <p:spPr>
          <a:xfrm>
            <a:off x="7432633" y="3694675"/>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発注受領</a:t>
            </a:r>
          </a:p>
        </p:txBody>
      </p:sp>
      <p:sp>
        <p:nvSpPr>
          <p:cNvPr id="13" name="ホームベース 61">
            <a:extLst>
              <a:ext uri="{FF2B5EF4-FFF2-40B4-BE49-F238E27FC236}">
                <a16:creationId xmlns:a16="http://schemas.microsoft.com/office/drawing/2014/main" id="{FF232091-02A7-0387-2E4A-D4C5A3350A2E}"/>
              </a:ext>
            </a:extLst>
          </p:cNvPr>
          <p:cNvSpPr/>
          <p:nvPr/>
        </p:nvSpPr>
        <p:spPr>
          <a:xfrm>
            <a:off x="6499710" y="3694675"/>
            <a:ext cx="1311398"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発注確認</a:t>
            </a:r>
          </a:p>
        </p:txBody>
      </p:sp>
      <p:sp>
        <p:nvSpPr>
          <p:cNvPr id="26" name="ホームベース 61">
            <a:extLst>
              <a:ext uri="{FF2B5EF4-FFF2-40B4-BE49-F238E27FC236}">
                <a16:creationId xmlns:a16="http://schemas.microsoft.com/office/drawing/2014/main" id="{D54B8DBE-A05E-E38E-570F-710C38DEAE01}"/>
              </a:ext>
            </a:extLst>
          </p:cNvPr>
          <p:cNvSpPr/>
          <p:nvPr/>
        </p:nvSpPr>
        <p:spPr>
          <a:xfrm>
            <a:off x="7362832" y="4926034"/>
            <a:ext cx="1381199" cy="763862"/>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360000" tIns="72000" rIns="0" bIns="45720" numCol="1" spcCol="0" rtlCol="0" fromWordArt="0" anchor="ctr" anchorCtr="0" forceAA="0" compatLnSpc="1">
            <a:prstTxWarp prst="textNoShape">
              <a:avLst/>
            </a:prstTxWarp>
            <a:noAutofit/>
          </a:bodyPr>
          <a:lstStyle/>
          <a:p>
            <a:pPr algn="ctr">
              <a:lnSpc>
                <a:spcPct val="120000"/>
              </a:lnSpc>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pPr>
            <a:r>
              <a:rPr kumimoji="0" lang="ja-JP" altLang="en-US" sz="1100" b="1" kern="0" spc="100" dirty="0">
                <a:solidFill>
                  <a:srgbClr val="FFFFFF"/>
                </a:solidFill>
                <a:latin typeface="Meiryo" panose="020B0604030504040204" pitchFamily="34" charset="-128"/>
                <a:ea typeface="Meiryo" panose="020B0604030504040204" pitchFamily="34" charset="-128"/>
              </a:rPr>
              <a:t>発注受領</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pPr>
            <a:r>
              <a:rPr kumimoji="0" lang="ja-JP" altLang="en-US" sz="1100" b="1" kern="0" spc="100" dirty="0">
                <a:solidFill>
                  <a:srgbClr val="FFFFFF"/>
                </a:solidFill>
                <a:latin typeface="Meiryo" panose="020B0604030504040204" pitchFamily="34" charset="-128"/>
                <a:ea typeface="Meiryo" panose="020B0604030504040204" pitchFamily="34" charset="-128"/>
              </a:rPr>
              <a:t>通知受信</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p:txBody>
      </p:sp>
      <p:sp>
        <p:nvSpPr>
          <p:cNvPr id="27" name="ホームベース 68">
            <a:extLst>
              <a:ext uri="{FF2B5EF4-FFF2-40B4-BE49-F238E27FC236}">
                <a16:creationId xmlns:a16="http://schemas.microsoft.com/office/drawing/2014/main" id="{AC1C6045-E61C-5AB6-C020-2EB1938FD88D}"/>
              </a:ext>
            </a:extLst>
          </p:cNvPr>
          <p:cNvSpPr/>
          <p:nvPr/>
        </p:nvSpPr>
        <p:spPr>
          <a:xfrm>
            <a:off x="5510911" y="4933896"/>
            <a:ext cx="2258905"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28" name="ホームベース 67">
            <a:extLst>
              <a:ext uri="{FF2B5EF4-FFF2-40B4-BE49-F238E27FC236}">
                <a16:creationId xmlns:a16="http://schemas.microsoft.com/office/drawing/2014/main" id="{3E1960B9-8D45-2733-B686-90FF77875E96}"/>
              </a:ext>
            </a:extLst>
          </p:cNvPr>
          <p:cNvSpPr/>
          <p:nvPr/>
        </p:nvSpPr>
        <p:spPr>
          <a:xfrm>
            <a:off x="5690251" y="4933896"/>
            <a:ext cx="1183542" cy="756000"/>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360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a:t>
            </a:r>
          </a:p>
        </p:txBody>
      </p:sp>
      <p:sp>
        <p:nvSpPr>
          <p:cNvPr id="29" name="ホームベース 68">
            <a:extLst>
              <a:ext uri="{FF2B5EF4-FFF2-40B4-BE49-F238E27FC236}">
                <a16:creationId xmlns:a16="http://schemas.microsoft.com/office/drawing/2014/main" id="{0348D5F7-D1DE-BD43-0DEF-8C5DB4C92671}"/>
              </a:ext>
            </a:extLst>
          </p:cNvPr>
          <p:cNvSpPr/>
          <p:nvPr/>
        </p:nvSpPr>
        <p:spPr>
          <a:xfrm>
            <a:off x="4810308" y="4933896"/>
            <a:ext cx="1273413"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0" name="ホームベース 69">
            <a:extLst>
              <a:ext uri="{FF2B5EF4-FFF2-40B4-BE49-F238E27FC236}">
                <a16:creationId xmlns:a16="http://schemas.microsoft.com/office/drawing/2014/main" id="{B583C641-6311-2244-E3D6-38A2DB0262DA}"/>
              </a:ext>
            </a:extLst>
          </p:cNvPr>
          <p:cNvSpPr/>
          <p:nvPr/>
        </p:nvSpPr>
        <p:spPr>
          <a:xfrm>
            <a:off x="2450293" y="4933896"/>
            <a:ext cx="1068986" cy="756000"/>
          </a:xfrm>
          <a:prstGeom prst="homePlate">
            <a:avLst/>
          </a:prstGeom>
          <a:solidFill>
            <a:schemeClr val="accent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案件作成</a:t>
            </a:r>
          </a:p>
        </p:txBody>
      </p:sp>
      <p:sp>
        <p:nvSpPr>
          <p:cNvPr id="31" name="タイトル 2">
            <a:extLst>
              <a:ext uri="{FF2B5EF4-FFF2-40B4-BE49-F238E27FC236}">
                <a16:creationId xmlns:a16="http://schemas.microsoft.com/office/drawing/2014/main" id="{27E2C256-D720-3D16-4F75-800C92BBA79B}"/>
              </a:ext>
            </a:extLst>
          </p:cNvPr>
          <p:cNvSpPr txBox="1">
            <a:spLocks/>
          </p:cNvSpPr>
          <p:nvPr/>
        </p:nvSpPr>
        <p:spPr>
          <a:xfrm>
            <a:off x="6083721" y="5875619"/>
            <a:ext cx="2511489" cy="896658"/>
          </a:xfrm>
          <a:prstGeom prst="rect">
            <a:avLst/>
          </a:prstGeom>
          <a:solidFill>
            <a:srgbClr val="FFFFFF"/>
          </a:solidFill>
          <a:ln>
            <a:solidFill>
              <a:schemeClr val="accent6">
                <a:lumMod val="50000"/>
              </a:scheme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以下をセットで確認いただきます</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フォームに記載の申し込み内容</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商品資料</a:t>
            </a:r>
            <a:endParaRPr kumimoji="1" lang="en-US" altLang="ja-JP"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該当する約款</a:t>
            </a:r>
          </a:p>
        </p:txBody>
      </p:sp>
      <p:cxnSp>
        <p:nvCxnSpPr>
          <p:cNvPr id="32" name="直線コネクタ 31">
            <a:extLst>
              <a:ext uri="{FF2B5EF4-FFF2-40B4-BE49-F238E27FC236}">
                <a16:creationId xmlns:a16="http://schemas.microsoft.com/office/drawing/2014/main" id="{E74188E8-3302-683C-EC7C-829D15A4A3E6}"/>
              </a:ext>
            </a:extLst>
          </p:cNvPr>
          <p:cNvCxnSpPr>
            <a:cxnSpLocks/>
          </p:cNvCxnSpPr>
          <p:nvPr/>
        </p:nvCxnSpPr>
        <p:spPr>
          <a:xfrm>
            <a:off x="6084135" y="5566932"/>
            <a:ext cx="0" cy="519310"/>
          </a:xfrm>
          <a:prstGeom prst="line">
            <a:avLst/>
          </a:prstGeom>
          <a:noFill/>
          <a:ln w="9525" cap="flat" cmpd="sng" algn="ctr">
            <a:solidFill>
              <a:schemeClr val="accent6">
                <a:lumMod val="50000"/>
              </a:schemeClr>
            </a:solidFill>
            <a:prstDash val="solid"/>
          </a:ln>
          <a:effectLst/>
        </p:spPr>
      </p:cxnSp>
      <p:sp>
        <p:nvSpPr>
          <p:cNvPr id="33" name="円/楕円 78">
            <a:extLst>
              <a:ext uri="{FF2B5EF4-FFF2-40B4-BE49-F238E27FC236}">
                <a16:creationId xmlns:a16="http://schemas.microsoft.com/office/drawing/2014/main" id="{5552C3F1-988A-E6F9-AAB0-7324DFD950D0}"/>
              </a:ext>
            </a:extLst>
          </p:cNvPr>
          <p:cNvSpPr>
            <a:spLocks noChangeAspect="1"/>
          </p:cNvSpPr>
          <p:nvPr/>
        </p:nvSpPr>
        <p:spPr>
          <a:xfrm>
            <a:off x="6030135" y="5512932"/>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12" name="ホームベース 63">
            <a:extLst>
              <a:ext uri="{FF2B5EF4-FFF2-40B4-BE49-F238E27FC236}">
                <a16:creationId xmlns:a16="http://schemas.microsoft.com/office/drawing/2014/main" id="{DC0CB459-7684-F1C5-0F1F-5AF42252A5F9}"/>
              </a:ext>
            </a:extLst>
          </p:cNvPr>
          <p:cNvSpPr/>
          <p:nvPr/>
        </p:nvSpPr>
        <p:spPr>
          <a:xfrm>
            <a:off x="4859169" y="3706187"/>
            <a:ext cx="2013729"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4" name="ホームベース 63">
            <a:extLst>
              <a:ext uri="{FF2B5EF4-FFF2-40B4-BE49-F238E27FC236}">
                <a16:creationId xmlns:a16="http://schemas.microsoft.com/office/drawing/2014/main" id="{BE0AE576-1F43-AE63-67DA-BC5AB243876B}"/>
              </a:ext>
            </a:extLst>
          </p:cNvPr>
          <p:cNvSpPr/>
          <p:nvPr/>
        </p:nvSpPr>
        <p:spPr>
          <a:xfrm>
            <a:off x="3641418" y="3698606"/>
            <a:ext cx="233421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8" name="ホームベース 61">
            <a:extLst>
              <a:ext uri="{FF2B5EF4-FFF2-40B4-BE49-F238E27FC236}">
                <a16:creationId xmlns:a16="http://schemas.microsoft.com/office/drawing/2014/main" id="{CD52924A-9FC6-A050-FB47-47D1CCA839CB}"/>
              </a:ext>
            </a:extLst>
          </p:cNvPr>
          <p:cNvSpPr/>
          <p:nvPr/>
        </p:nvSpPr>
        <p:spPr>
          <a:xfrm>
            <a:off x="4402244" y="3694675"/>
            <a:ext cx="1685950" cy="763862"/>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発注内容設定</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p:txBody>
      </p:sp>
      <p:sp>
        <p:nvSpPr>
          <p:cNvPr id="15" name="ホームベース 62">
            <a:extLst>
              <a:ext uri="{FF2B5EF4-FFF2-40B4-BE49-F238E27FC236}">
                <a16:creationId xmlns:a16="http://schemas.microsoft.com/office/drawing/2014/main" id="{4FB9C1A2-C340-EF8B-CF6C-7CC167885B08}"/>
              </a:ext>
            </a:extLst>
          </p:cNvPr>
          <p:cNvSpPr/>
          <p:nvPr/>
        </p:nvSpPr>
        <p:spPr>
          <a:xfrm>
            <a:off x="3117338" y="3698670"/>
            <a:ext cx="1685951" cy="7560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28800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dirty="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dirty="0">
                <a:solidFill>
                  <a:srgbClr val="FFFFFF"/>
                </a:solidFill>
                <a:latin typeface="Meiryo"/>
                <a:ea typeface="Meiryo"/>
              </a:rPr>
              <a:t>企業商材審査</a:t>
            </a:r>
            <a:endParaRPr lang="ja-JP" altLang="en-US" sz="1100" b="1" kern="0" spc="100" dirty="0">
              <a:solidFill>
                <a:srgbClr val="FFFFFF"/>
              </a:solidFill>
              <a:latin typeface="Meiryo"/>
              <a:ea typeface="Meiryo"/>
            </a:endParaRPr>
          </a:p>
        </p:txBody>
      </p:sp>
      <p:sp>
        <p:nvSpPr>
          <p:cNvPr id="16" name="ホームベース 63">
            <a:extLst>
              <a:ext uri="{FF2B5EF4-FFF2-40B4-BE49-F238E27FC236}">
                <a16:creationId xmlns:a16="http://schemas.microsoft.com/office/drawing/2014/main" id="{77B83633-A099-638E-7E32-298C328BA7C7}"/>
              </a:ext>
            </a:extLst>
          </p:cNvPr>
          <p:cNvSpPr/>
          <p:nvPr/>
        </p:nvSpPr>
        <p:spPr>
          <a:xfrm>
            <a:off x="2117593" y="3682882"/>
            <a:ext cx="1395751"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7" name="ホームベース 64">
            <a:extLst>
              <a:ext uri="{FF2B5EF4-FFF2-40B4-BE49-F238E27FC236}">
                <a16:creationId xmlns:a16="http://schemas.microsoft.com/office/drawing/2014/main" id="{B4824F8F-35D6-3E96-F692-423AAA70AECF}"/>
              </a:ext>
            </a:extLst>
          </p:cNvPr>
          <p:cNvSpPr/>
          <p:nvPr/>
        </p:nvSpPr>
        <p:spPr>
          <a:xfrm>
            <a:off x="1415481" y="3682882"/>
            <a:ext cx="1455916" cy="759600"/>
          </a:xfrm>
          <a:prstGeom prst="homePlate">
            <a:avLst/>
          </a:prstGeom>
          <a:solidFill>
            <a:srgbClr val="49497A"/>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en-US" altLang="ja-JP" sz="1100" b="1" kern="0" spc="100">
                <a:solidFill>
                  <a:srgbClr val="FFFFFF"/>
                </a:solidFill>
                <a:latin typeface="Meiryo" panose="020B0604030504040204" pitchFamily="34" charset="-128"/>
                <a:ea typeface="Meiryo" panose="020B0604030504040204" pitchFamily="34" charset="-128"/>
              </a:rPr>
              <a:t>LBPM</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アカウント発行</a:t>
            </a:r>
            <a:endParaRPr kumimoji="0" lang="en-US" altLang="ja-JP" sz="1100" b="1" kern="0" spc="100">
              <a:solidFill>
                <a:srgbClr val="FFFFFF"/>
              </a:solidFill>
              <a:latin typeface="Meiryo" panose="020B0604030504040204" pitchFamily="34" charset="-128"/>
              <a:ea typeface="Meiryo" panose="020B0604030504040204" pitchFamily="34" charset="-128"/>
            </a:endParaRPr>
          </a:p>
        </p:txBody>
      </p:sp>
      <p:grpSp>
        <p:nvGrpSpPr>
          <p:cNvPr id="35" name="グループ化 34">
            <a:extLst>
              <a:ext uri="{FF2B5EF4-FFF2-40B4-BE49-F238E27FC236}">
                <a16:creationId xmlns:a16="http://schemas.microsoft.com/office/drawing/2014/main" id="{163983A9-3323-93D8-AA88-E07B91E95142}"/>
              </a:ext>
            </a:extLst>
          </p:cNvPr>
          <p:cNvGrpSpPr/>
          <p:nvPr/>
        </p:nvGrpSpPr>
        <p:grpSpPr>
          <a:xfrm>
            <a:off x="1504391" y="3050097"/>
            <a:ext cx="2238838" cy="826344"/>
            <a:chOff x="1617744" y="3050097"/>
            <a:chExt cx="2238838" cy="826344"/>
          </a:xfrm>
        </p:grpSpPr>
        <p:grpSp>
          <p:nvGrpSpPr>
            <p:cNvPr id="22" name="グループ化 21">
              <a:extLst>
                <a:ext uri="{FF2B5EF4-FFF2-40B4-BE49-F238E27FC236}">
                  <a16:creationId xmlns:a16="http://schemas.microsoft.com/office/drawing/2014/main" id="{F6686C4F-EF15-9D3B-E4A3-5205A49F8BC3}"/>
                </a:ext>
              </a:extLst>
            </p:cNvPr>
            <p:cNvGrpSpPr/>
            <p:nvPr/>
          </p:nvGrpSpPr>
          <p:grpSpPr>
            <a:xfrm rot="10800000">
              <a:off x="1617744" y="3303131"/>
              <a:ext cx="110666" cy="573310"/>
              <a:chOff x="3646569" y="6103481"/>
              <a:chExt cx="110666" cy="573310"/>
            </a:xfrm>
          </p:grpSpPr>
          <p:cxnSp>
            <p:nvCxnSpPr>
              <p:cNvPr id="23" name="直線コネクタ 22">
                <a:extLst>
                  <a:ext uri="{FF2B5EF4-FFF2-40B4-BE49-F238E27FC236}">
                    <a16:creationId xmlns:a16="http://schemas.microsoft.com/office/drawing/2014/main" id="{205506F3-1CA6-E6F8-AF4B-CDC99A1FA11C}"/>
                  </a:ext>
                </a:extLst>
              </p:cNvPr>
              <p:cNvCxnSpPr>
                <a:cxnSpLocks/>
              </p:cNvCxnSpPr>
              <p:nvPr/>
            </p:nvCxnSpPr>
            <p:spPr>
              <a:xfrm>
                <a:off x="3700570" y="6157481"/>
                <a:ext cx="0" cy="519310"/>
              </a:xfrm>
              <a:prstGeom prst="line">
                <a:avLst/>
              </a:prstGeom>
              <a:noFill/>
              <a:ln w="9525" cap="flat" cmpd="sng" algn="ctr">
                <a:solidFill>
                  <a:schemeClr val="accent6">
                    <a:lumMod val="50000"/>
                  </a:schemeClr>
                </a:solidFill>
                <a:prstDash val="solid"/>
              </a:ln>
              <a:effectLst/>
            </p:spPr>
          </p:cxnSp>
          <p:sp>
            <p:nvSpPr>
              <p:cNvPr id="24" name="円/楕円 78">
                <a:extLst>
                  <a:ext uri="{FF2B5EF4-FFF2-40B4-BE49-F238E27FC236}">
                    <a16:creationId xmlns:a16="http://schemas.microsoft.com/office/drawing/2014/main" id="{E0E81C56-D10D-10D3-FF08-490134D4B19D}"/>
                  </a:ext>
                </a:extLst>
              </p:cNvPr>
              <p:cNvSpPr>
                <a:spLocks noChangeAspect="1"/>
              </p:cNvSpPr>
              <p:nvPr/>
            </p:nvSpPr>
            <p:spPr>
              <a:xfrm>
                <a:off x="3646569" y="6103481"/>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sp>
          <p:nvSpPr>
            <p:cNvPr id="25" name="テキスト ボックス 24">
              <a:extLst>
                <a:ext uri="{FF2B5EF4-FFF2-40B4-BE49-F238E27FC236}">
                  <a16:creationId xmlns:a16="http://schemas.microsoft.com/office/drawing/2014/main" id="{19BB691E-807B-D543-4BFB-7F4811F271BC}"/>
                </a:ext>
              </a:extLst>
            </p:cNvPr>
            <p:cNvSpPr txBox="1"/>
            <p:nvPr/>
          </p:nvSpPr>
          <p:spPr>
            <a:xfrm>
              <a:off x="1681593" y="3050097"/>
              <a:ext cx="2174989" cy="430887"/>
            </a:xfrm>
            <a:prstGeom prst="rect">
              <a:avLst/>
            </a:prstGeom>
            <a:noFill/>
            <a:ln>
              <a:solidFill>
                <a:schemeClr val="accent6">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ltLang="ja-JP" sz="1100" dirty="0">
                  <a:latin typeface="メイリオ"/>
                  <a:ea typeface="メイリオ"/>
                  <a:cs typeface="Calibri"/>
                </a:rPr>
                <a:t>LINE Biz Process Manager</a:t>
              </a:r>
              <a:r>
                <a:rPr lang="ja-JP" altLang="en-US" sz="1100" dirty="0">
                  <a:latin typeface="メイリオ"/>
                  <a:ea typeface="メイリオ"/>
                  <a:cs typeface="Calibri"/>
                </a:rPr>
                <a:t>の</a:t>
              </a:r>
              <a:endParaRPr lang="en-US" altLang="ja-JP" sz="1100" dirty="0">
                <a:latin typeface="メイリオ"/>
                <a:ea typeface="メイリオ"/>
                <a:cs typeface="Calibri"/>
              </a:endParaRPr>
            </a:p>
            <a:p>
              <a:pPr algn="l"/>
              <a:r>
                <a:rPr lang="ja-JP" altLang="en-US" sz="1100" dirty="0">
                  <a:latin typeface="メイリオ"/>
                  <a:ea typeface="メイリオ"/>
                  <a:cs typeface="Calibri"/>
                </a:rPr>
                <a:t>アカウントをお持ちでない場合</a:t>
              </a:r>
              <a:endParaRPr lang="ja-JP" altLang="en-US" sz="1100" dirty="0">
                <a:latin typeface="メイリオ"/>
                <a:ea typeface="メイリオ"/>
              </a:endParaRPr>
            </a:p>
          </p:txBody>
        </p:sp>
      </p:grpSp>
      <p:cxnSp>
        <p:nvCxnSpPr>
          <p:cNvPr id="18" name="直線コネクタ 17">
            <a:extLst>
              <a:ext uri="{FF2B5EF4-FFF2-40B4-BE49-F238E27FC236}">
                <a16:creationId xmlns:a16="http://schemas.microsoft.com/office/drawing/2014/main" id="{63B2ACBF-9964-16AF-D04A-85FE3FA2D96D}"/>
              </a:ext>
            </a:extLst>
          </p:cNvPr>
          <p:cNvCxnSpPr>
            <a:cxnSpLocks/>
          </p:cNvCxnSpPr>
          <p:nvPr/>
        </p:nvCxnSpPr>
        <p:spPr>
          <a:xfrm>
            <a:off x="8708026" y="3473845"/>
            <a:ext cx="0" cy="2321906"/>
          </a:xfrm>
          <a:prstGeom prst="line">
            <a:avLst/>
          </a:prstGeom>
          <a:noFill/>
          <a:ln w="34925" cap="flat" cmpd="sng" algn="ctr">
            <a:solidFill>
              <a:schemeClr val="accent1"/>
            </a:solidFill>
            <a:prstDash val="sysDot"/>
          </a:ln>
          <a:effectLst>
            <a:glow rad="38651">
              <a:srgbClr val="FFFFFF"/>
            </a:glow>
          </a:effectLst>
        </p:spPr>
      </p:cxnSp>
      <p:grpSp>
        <p:nvGrpSpPr>
          <p:cNvPr id="36" name="グループ化 35">
            <a:extLst>
              <a:ext uri="{FF2B5EF4-FFF2-40B4-BE49-F238E27FC236}">
                <a16:creationId xmlns:a16="http://schemas.microsoft.com/office/drawing/2014/main" id="{19A308AC-0945-D581-18E8-485CB375B0E0}"/>
              </a:ext>
            </a:extLst>
          </p:cNvPr>
          <p:cNvGrpSpPr/>
          <p:nvPr/>
        </p:nvGrpSpPr>
        <p:grpSpPr>
          <a:xfrm rot="10800000">
            <a:off x="4868647" y="3303131"/>
            <a:ext cx="110666" cy="573310"/>
            <a:chOff x="3646569" y="6103481"/>
            <a:chExt cx="110666" cy="573310"/>
          </a:xfrm>
        </p:grpSpPr>
        <p:cxnSp>
          <p:nvCxnSpPr>
            <p:cNvPr id="39" name="直線コネクタ 38">
              <a:extLst>
                <a:ext uri="{FF2B5EF4-FFF2-40B4-BE49-F238E27FC236}">
                  <a16:creationId xmlns:a16="http://schemas.microsoft.com/office/drawing/2014/main" id="{C5F95645-B394-28E9-395A-8C58BBC0EEC7}"/>
                </a:ext>
              </a:extLst>
            </p:cNvPr>
            <p:cNvCxnSpPr>
              <a:cxnSpLocks/>
            </p:cNvCxnSpPr>
            <p:nvPr/>
          </p:nvCxnSpPr>
          <p:spPr>
            <a:xfrm>
              <a:off x="3700570" y="6157481"/>
              <a:ext cx="0" cy="519310"/>
            </a:xfrm>
            <a:prstGeom prst="line">
              <a:avLst/>
            </a:prstGeom>
            <a:noFill/>
            <a:ln w="9525" cap="flat" cmpd="sng" algn="ctr">
              <a:solidFill>
                <a:schemeClr val="accent6">
                  <a:lumMod val="50000"/>
                </a:schemeClr>
              </a:solidFill>
              <a:prstDash val="solid"/>
            </a:ln>
            <a:effectLst/>
          </p:spPr>
        </p:cxnSp>
        <p:sp>
          <p:nvSpPr>
            <p:cNvPr id="42" name="円/楕円 78">
              <a:extLst>
                <a:ext uri="{FF2B5EF4-FFF2-40B4-BE49-F238E27FC236}">
                  <a16:creationId xmlns:a16="http://schemas.microsoft.com/office/drawing/2014/main" id="{D36B9CDF-74B4-E336-2185-392E6B3ADA05}"/>
                </a:ext>
              </a:extLst>
            </p:cNvPr>
            <p:cNvSpPr>
              <a:spLocks noChangeAspect="1"/>
            </p:cNvSpPr>
            <p:nvPr/>
          </p:nvSpPr>
          <p:spPr>
            <a:xfrm>
              <a:off x="3646569" y="6103481"/>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sp>
        <p:nvSpPr>
          <p:cNvPr id="37" name="テキスト ボックス 36">
            <a:extLst>
              <a:ext uri="{FF2B5EF4-FFF2-40B4-BE49-F238E27FC236}">
                <a16:creationId xmlns:a16="http://schemas.microsoft.com/office/drawing/2014/main" id="{894F72DC-B035-5043-3270-62414DE0FA78}"/>
              </a:ext>
            </a:extLst>
          </p:cNvPr>
          <p:cNvSpPr txBox="1"/>
          <p:nvPr/>
        </p:nvSpPr>
        <p:spPr>
          <a:xfrm>
            <a:off x="4923979" y="2950249"/>
            <a:ext cx="2598611" cy="569387"/>
          </a:xfrm>
          <a:prstGeom prst="rect">
            <a:avLst/>
          </a:prstGeom>
          <a:noFill/>
          <a:ln>
            <a:solidFill>
              <a:schemeClr val="accent6">
                <a:lumMod val="50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ja-JP" altLang="en-US" sz="1100" dirty="0">
                <a:latin typeface="メイリオ"/>
                <a:ea typeface="メイリオ"/>
                <a:cs typeface="Calibri"/>
              </a:rPr>
              <a:t>スペシャル商品のみ</a:t>
            </a:r>
            <a:endParaRPr lang="en-US" altLang="ja-JP" sz="1100" dirty="0">
              <a:latin typeface="メイリオ"/>
              <a:ea typeface="メイリオ"/>
              <a:cs typeface="Calibri"/>
            </a:endParaRPr>
          </a:p>
          <a:p>
            <a:pPr algn="l"/>
            <a:r>
              <a:rPr lang="en-US" altLang="ja-JP" sz="1000" dirty="0">
                <a:latin typeface="メイリオ"/>
                <a:ea typeface="メイリオ"/>
                <a:cs typeface="Calibri"/>
              </a:rPr>
              <a:t>※</a:t>
            </a:r>
            <a:r>
              <a:rPr lang="ja-JP" altLang="en-US" sz="1000" dirty="0">
                <a:latin typeface="メイリオ"/>
                <a:ea typeface="メイリオ"/>
                <a:cs typeface="Calibri"/>
              </a:rPr>
              <a:t>レギュラー商品は企業商材審査通過後</a:t>
            </a:r>
            <a:endParaRPr lang="en-US" altLang="ja-JP" sz="1000" dirty="0">
              <a:latin typeface="メイリオ"/>
              <a:ea typeface="メイリオ"/>
              <a:cs typeface="Calibri"/>
            </a:endParaRPr>
          </a:p>
          <a:p>
            <a:pPr algn="l"/>
            <a:r>
              <a:rPr lang="ja-JP" altLang="en-US" sz="1000" dirty="0">
                <a:latin typeface="メイリオ"/>
                <a:ea typeface="メイリオ"/>
                <a:cs typeface="Calibri"/>
              </a:rPr>
              <a:t>　そのまま発注いただけます</a:t>
            </a:r>
            <a:endParaRPr lang="en-US" altLang="ja-JP" sz="1000" dirty="0">
              <a:latin typeface="メイリオ"/>
              <a:ea typeface="メイリオ"/>
              <a:cs typeface="Calibri"/>
            </a:endParaRPr>
          </a:p>
        </p:txBody>
      </p:sp>
      <p:sp>
        <p:nvSpPr>
          <p:cNvPr id="46" name="タイトル 2">
            <a:extLst>
              <a:ext uri="{FF2B5EF4-FFF2-40B4-BE49-F238E27FC236}">
                <a16:creationId xmlns:a16="http://schemas.microsoft.com/office/drawing/2014/main" id="{E0D072E8-F451-A52D-1B02-01B6FC2ABE83}"/>
              </a:ext>
            </a:extLst>
          </p:cNvPr>
          <p:cNvSpPr txBox="1">
            <a:spLocks/>
          </p:cNvSpPr>
          <p:nvPr/>
        </p:nvSpPr>
        <p:spPr>
          <a:xfrm>
            <a:off x="8720516" y="5875619"/>
            <a:ext cx="2765097" cy="896658"/>
          </a:xfrm>
          <a:prstGeom prst="rect">
            <a:avLst/>
          </a:prstGeom>
          <a:solidFill>
            <a:srgbClr val="FFFFFF"/>
          </a:solidFill>
          <a:ln>
            <a:solidFill>
              <a:schemeClr val="accent6">
                <a:lumMod val="50000"/>
              </a:schemeClr>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請求書はメール送付での発行と</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lang="ja-JP" altLang="en-US" sz="1100" dirty="0">
                <a:solidFill>
                  <a:srgbClr val="0D0D0D"/>
                </a:solidFill>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なります</a:t>
            </a: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制作・掲載費が広告料金に内包</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lang="ja-JP" altLang="en-US" sz="1100" dirty="0">
                <a:solidFill>
                  <a:srgbClr val="0D0D0D"/>
                </a:solidFill>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される場合は請求書発行はありません</a:t>
            </a:r>
          </a:p>
        </p:txBody>
      </p:sp>
      <p:cxnSp>
        <p:nvCxnSpPr>
          <p:cNvPr id="47" name="直線コネクタ 46">
            <a:extLst>
              <a:ext uri="{FF2B5EF4-FFF2-40B4-BE49-F238E27FC236}">
                <a16:creationId xmlns:a16="http://schemas.microsoft.com/office/drawing/2014/main" id="{7FA89ED0-07BF-473E-CFF0-851430308ED0}"/>
              </a:ext>
            </a:extLst>
          </p:cNvPr>
          <p:cNvCxnSpPr>
            <a:cxnSpLocks/>
          </p:cNvCxnSpPr>
          <p:nvPr/>
        </p:nvCxnSpPr>
        <p:spPr>
          <a:xfrm>
            <a:off x="11485706" y="4084187"/>
            <a:ext cx="0" cy="2002055"/>
          </a:xfrm>
          <a:prstGeom prst="line">
            <a:avLst/>
          </a:prstGeom>
          <a:noFill/>
          <a:ln w="9525" cap="flat" cmpd="sng" algn="ctr">
            <a:solidFill>
              <a:schemeClr val="accent6">
                <a:lumMod val="50000"/>
              </a:schemeClr>
            </a:solidFill>
            <a:prstDash val="solid"/>
          </a:ln>
          <a:effectLst/>
        </p:spPr>
      </p:cxnSp>
      <p:sp>
        <p:nvSpPr>
          <p:cNvPr id="48" name="円/楕円 78">
            <a:extLst>
              <a:ext uri="{FF2B5EF4-FFF2-40B4-BE49-F238E27FC236}">
                <a16:creationId xmlns:a16="http://schemas.microsoft.com/office/drawing/2014/main" id="{4CC421E4-A3E8-58F2-5D00-A533501495F8}"/>
              </a:ext>
            </a:extLst>
          </p:cNvPr>
          <p:cNvSpPr>
            <a:spLocks noChangeAspect="1"/>
          </p:cNvSpPr>
          <p:nvPr/>
        </p:nvSpPr>
        <p:spPr>
          <a:xfrm>
            <a:off x="11431706" y="5295748"/>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49" name="円/楕円 78">
            <a:extLst>
              <a:ext uri="{FF2B5EF4-FFF2-40B4-BE49-F238E27FC236}">
                <a16:creationId xmlns:a16="http://schemas.microsoft.com/office/drawing/2014/main" id="{C18E30ED-5397-DC85-6E83-169C01AB3859}"/>
              </a:ext>
            </a:extLst>
          </p:cNvPr>
          <p:cNvSpPr>
            <a:spLocks noChangeAspect="1"/>
          </p:cNvSpPr>
          <p:nvPr/>
        </p:nvSpPr>
        <p:spPr>
          <a:xfrm>
            <a:off x="11431706" y="4022670"/>
            <a:ext cx="110666" cy="108000"/>
          </a:xfrm>
          <a:prstGeom prst="ellipse">
            <a:avLst/>
          </a:prstGeom>
          <a:solidFill>
            <a:schemeClr val="accent6">
              <a:lumMod val="50000"/>
            </a:schemeClr>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nvGrpSpPr>
          <p:cNvPr id="19" name="グループ化 18">
            <a:extLst>
              <a:ext uri="{FF2B5EF4-FFF2-40B4-BE49-F238E27FC236}">
                <a16:creationId xmlns:a16="http://schemas.microsoft.com/office/drawing/2014/main" id="{61C0B8DE-62AF-B762-A773-0D8F1D8739CF}"/>
              </a:ext>
            </a:extLst>
          </p:cNvPr>
          <p:cNvGrpSpPr/>
          <p:nvPr/>
        </p:nvGrpSpPr>
        <p:grpSpPr>
          <a:xfrm>
            <a:off x="7769816" y="3031165"/>
            <a:ext cx="1876415" cy="469804"/>
            <a:chOff x="6757793" y="2283586"/>
            <a:chExt cx="1876415" cy="469804"/>
          </a:xfrm>
        </p:grpSpPr>
        <p:sp>
          <p:nvSpPr>
            <p:cNvPr id="20" name="テキスト ボックス 19">
              <a:extLst>
                <a:ext uri="{FF2B5EF4-FFF2-40B4-BE49-F238E27FC236}">
                  <a16:creationId xmlns:a16="http://schemas.microsoft.com/office/drawing/2014/main" id="{4AD22119-6C4B-43C4-FB1B-C964C984C2B3}"/>
                </a:ext>
              </a:extLst>
            </p:cNvPr>
            <p:cNvSpPr txBox="1"/>
            <p:nvPr/>
          </p:nvSpPr>
          <p:spPr>
            <a:xfrm>
              <a:off x="6757793" y="2285390"/>
              <a:ext cx="1876415" cy="468000"/>
            </a:xfrm>
            <a:prstGeom prst="roundRect">
              <a:avLst>
                <a:gd name="adj" fmla="val 50000"/>
              </a:avLst>
            </a:prstGeom>
            <a:solidFill>
              <a:srgbClr val="FFFFFF"/>
            </a:solidFill>
            <a:ln w="25400">
              <a:solidFill>
                <a:srgbClr val="000048"/>
              </a:solidFill>
            </a:ln>
          </p:spPr>
          <p:txBody>
            <a:bodyPr wrap="square" lIns="576000" tIns="72000" bIns="0" rtlCol="0" anchor="ctr">
              <a:noAutofit/>
            </a:bodyPr>
            <a:lstStyle/>
            <a:p>
              <a:pPr>
                <a:defRPr/>
              </a:pPr>
              <a:r>
                <a:rPr kumimoji="0" lang="ja-JP" altLang="en-US" sz="1600" b="1" kern="0">
                  <a:solidFill>
                    <a:srgbClr val="000048"/>
                  </a:solidFill>
                  <a:latin typeface="Meiryo" panose="020B0604030504040204" pitchFamily="34" charset="-128"/>
                  <a:ea typeface="Meiryo" panose="020B0604030504040204" pitchFamily="34" charset="-128"/>
                </a:rPr>
                <a:t>契約成立</a:t>
              </a:r>
            </a:p>
          </p:txBody>
        </p:sp>
        <p:pic>
          <p:nvPicPr>
            <p:cNvPr id="21" name="グラフィックス 20" descr="バッジ: チェックマーク 1 単色塗りつぶし">
              <a:extLst>
                <a:ext uri="{FF2B5EF4-FFF2-40B4-BE49-F238E27FC236}">
                  <a16:creationId xmlns:a16="http://schemas.microsoft.com/office/drawing/2014/main" id="{1D49CAFB-69E2-7AF8-623A-2EE74AD7129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spTree>
    <p:extLst>
      <p:ext uri="{BB962C8B-B14F-4D97-AF65-F5344CB8AC3E}">
        <p14:creationId xmlns:p14="http://schemas.microsoft.com/office/powerpoint/2010/main" val="10303597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5FD866-6144-9619-F49D-8864DFAD4F17}"/>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99BBE313-3186-C729-3FF6-0B798C3C73B3}"/>
              </a:ext>
            </a:extLst>
          </p:cNvPr>
          <p:cNvSpPr>
            <a:spLocks noGrp="1"/>
          </p:cNvSpPr>
          <p:nvPr>
            <p:ph type="body" sz="quarter" idx="19"/>
          </p:nvPr>
        </p:nvSpPr>
        <p:spPr/>
        <p:txBody>
          <a:bodyPr/>
          <a:lstStyle/>
          <a:p>
            <a:r>
              <a:rPr lang="ja-JP" altLang="en-US" dirty="0"/>
              <a:t>その他・注意事項</a:t>
            </a:r>
          </a:p>
        </p:txBody>
      </p:sp>
      <p:sp>
        <p:nvSpPr>
          <p:cNvPr id="8" name="テキスト プレースホルダー 7">
            <a:extLst>
              <a:ext uri="{FF2B5EF4-FFF2-40B4-BE49-F238E27FC236}">
                <a16:creationId xmlns:a16="http://schemas.microsoft.com/office/drawing/2014/main" id="{158C68F8-E3BF-D890-A512-1982ABF4B29A}"/>
              </a:ext>
            </a:extLst>
          </p:cNvPr>
          <p:cNvSpPr>
            <a:spLocks noGrp="1"/>
          </p:cNvSpPr>
          <p:nvPr>
            <p:ph type="body" sz="quarter" idx="20"/>
          </p:nvPr>
        </p:nvSpPr>
        <p:spPr/>
        <p:txBody>
          <a:bodyPr/>
          <a:lstStyle/>
          <a:p>
            <a:r>
              <a:rPr lang="en-US" altLang="ja-JP" dirty="0"/>
              <a:t>04</a:t>
            </a:r>
            <a:endParaRPr lang="ja-JP" altLang="en-US" dirty="0"/>
          </a:p>
        </p:txBody>
      </p:sp>
      <p:pic>
        <p:nvPicPr>
          <p:cNvPr id="2" name="図プレースホルダー 10" descr="アイコン&#10;&#10;自動的に生成された説明">
            <a:extLst>
              <a:ext uri="{FF2B5EF4-FFF2-40B4-BE49-F238E27FC236}">
                <a16:creationId xmlns:a16="http://schemas.microsoft.com/office/drawing/2014/main" id="{7CE484F3-CC9B-C805-0A72-ED0F92C954B0}"/>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442523" y="3019035"/>
            <a:ext cx="1586282" cy="1464484"/>
          </a:xfrm>
        </p:spPr>
      </p:pic>
    </p:spTree>
    <p:extLst>
      <p:ext uri="{BB962C8B-B14F-4D97-AF65-F5344CB8AC3E}">
        <p14:creationId xmlns:p14="http://schemas.microsoft.com/office/powerpoint/2010/main" val="18145626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00A6C-0F82-7AAA-4B5C-FAB79144015D}"/>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B71408D5-FD42-EAB8-8178-C70550DE1731}"/>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p:txBody>
      </p:sp>
      <p:sp>
        <p:nvSpPr>
          <p:cNvPr id="13" name="テキスト プレースホルダー 1">
            <a:extLst>
              <a:ext uri="{FF2B5EF4-FFF2-40B4-BE49-F238E27FC236}">
                <a16:creationId xmlns:a16="http://schemas.microsoft.com/office/drawing/2014/main" id="{AF81EFB0-6097-9E04-422D-AAA31F7E2204}"/>
              </a:ext>
            </a:extLst>
          </p:cNvPr>
          <p:cNvSpPr>
            <a:spLocks noGrp="1"/>
          </p:cNvSpPr>
          <p:nvPr>
            <p:ph type="body" sz="quarter" idx="10"/>
          </p:nvPr>
        </p:nvSpPr>
        <p:spPr>
          <a:xfrm>
            <a:off x="1887808" y="252000"/>
            <a:ext cx="8136904" cy="335028"/>
          </a:xfrm>
        </p:spPr>
        <p:txBody>
          <a:bodyPr/>
          <a:lstStyle/>
          <a:p>
            <a:r>
              <a:rPr lang="ja-JP" altLang="en-US" dirty="0"/>
              <a:t>注意事項</a:t>
            </a:r>
          </a:p>
        </p:txBody>
      </p:sp>
      <p:sp>
        <p:nvSpPr>
          <p:cNvPr id="2" name="Rectangle 46">
            <a:extLst>
              <a:ext uri="{FF2B5EF4-FFF2-40B4-BE49-F238E27FC236}">
                <a16:creationId xmlns:a16="http://schemas.microsoft.com/office/drawing/2014/main" id="{F1454993-7FEC-ED6B-38F9-68C064DB30BB}"/>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mn-ea"/>
                <a:ea typeface="+mn-ea"/>
              </a:rPr>
              <a:t>■編集・制作</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・企画内容は広告主様と</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ヤフーとの間で協議の上決定し、最終的な編集権は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ヤフーに帰属します。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・広告主様または代理店様より提供いただく製品画像等の素材については第三者の権利を侵害するものではないこと、および記載内容に係わる財産権全ての権利処理が</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完了していること、情報の正確性について</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ヤフーに対して保証いただくものとします。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・企画ページ上には「提供：○○」のスポンサークレジットの掲載が必須となります。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・原則として掲載終了後はアーカイブ保存せず、企画ページは削除いたします。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■災害情報告知モジュールの掲載</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・地震、津波、その他有事が発生した際、</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ヤフーを利用するお客様に対して速やかに災害情報をお伝えするために、企画ページについても、ページ上部に災害情報</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告知モジュールの掲載を行います。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a:t>
            </a:r>
            <a:r>
              <a:rPr lang="en-US" altLang="ja-JP" sz="1050" dirty="0">
                <a:solidFill>
                  <a:srgbClr val="0D0D0D"/>
                </a:solidFill>
                <a:latin typeface="+mn-ea"/>
                <a:ea typeface="+mn-ea"/>
              </a:rPr>
              <a:t>※</a:t>
            </a:r>
            <a:r>
              <a:rPr lang="ja-JP" altLang="en-US" sz="1050" dirty="0">
                <a:solidFill>
                  <a:srgbClr val="0D0D0D"/>
                </a:solidFill>
                <a:latin typeface="+mn-ea"/>
                <a:ea typeface="+mn-ea"/>
              </a:rPr>
              <a:t>掲載方法（場所、内容、タイミングと期間など）は、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ヤフーの統一運用ルールにしたがいます。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■編集誘導用バナー制作・入稿</a:t>
            </a: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・編集誘導用バナーは弊社で作成し入稿いたします。広告主様の公式ロゴデータを弊社担当営業まで送付ください。</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ja-JP" altLang="en-US" sz="1050" dirty="0">
                <a:solidFill>
                  <a:srgbClr val="0D0D0D"/>
                </a:solidFill>
                <a:latin typeface="メイリオ" panose="020B0604030504040204" pitchFamily="50" charset="-128"/>
                <a:ea typeface="メイリオ" panose="020B0604030504040204" pitchFamily="50" charset="-128"/>
              </a:rPr>
              <a:t>　・また弊社サービスの掲載ガイドラインに基づいて制作しますので、基本的にデザインの編集要望は受け付けておりません。予めご了承ください。</a:t>
            </a:r>
            <a:endPar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■広告誘導用バナー制作・入稿</a:t>
            </a:r>
          </a:p>
          <a:p>
            <a:pPr eaLnBrk="1" fontAlgn="auto" hangingPunct="1">
              <a:spcBef>
                <a:spcPct val="0"/>
              </a:spcBef>
              <a:spcAft>
                <a:spcPts val="0"/>
              </a:spcAft>
              <a:buFontTx/>
              <a:buNone/>
            </a:pPr>
            <a:r>
              <a:rPr lang="ja-JP" altLang="en-US" sz="1050" dirty="0">
                <a:solidFill>
                  <a:srgbClr val="0D0D0D"/>
                </a:solidFill>
                <a:latin typeface="+mn-ea"/>
                <a:ea typeface="+mn-ea"/>
              </a:rPr>
              <a:t>　・誘導広告（</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ヤフー広告　ディスプレイ広告（予約型））は広告主様または代理店様に制作いただきます。</a:t>
            </a:r>
          </a:p>
          <a:p>
            <a:pPr eaLnBrk="1" fontAlgn="auto" hangingPunct="1">
              <a:spcBef>
                <a:spcPct val="0"/>
              </a:spcBef>
              <a:spcAft>
                <a:spcPts val="0"/>
              </a:spcAft>
              <a:buFontTx/>
              <a:buNone/>
            </a:pPr>
            <a:r>
              <a:rPr lang="ja-JP" altLang="en-US" sz="1050" dirty="0">
                <a:solidFill>
                  <a:srgbClr val="0D0D0D"/>
                </a:solidFill>
                <a:latin typeface="+mn-ea"/>
                <a:ea typeface="+mn-ea"/>
              </a:rPr>
              <a:t>　　制作に際しては「</a:t>
            </a:r>
            <a:r>
              <a:rPr lang="ja-JP" altLang="en-US" sz="1050" dirty="0">
                <a:solidFill>
                  <a:srgbClr val="0D0D0D"/>
                </a:solidFill>
                <a:latin typeface="+mn-ea"/>
                <a:ea typeface="+mn-ea"/>
                <a:hlinkClick r:id="rId2"/>
              </a:rPr>
              <a:t>タイアップ広告・クリエイティブ企画商品の誘導広告クリエイティブにおける表記ガイドライン</a:t>
            </a:r>
            <a:r>
              <a:rPr lang="ja-JP" altLang="en-US" sz="1050" dirty="0">
                <a:solidFill>
                  <a:srgbClr val="0D0D0D"/>
                </a:solidFill>
                <a:latin typeface="+mn-ea"/>
                <a:ea typeface="+mn-ea"/>
              </a:rPr>
              <a:t>」を遵守してください。</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また原則として、タイアップを実施する</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ヤフーサービスのロゴやテキストの掲載が必須となります（サービスのロゴデータは弊社担当営業より送付いたします）。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そのため、通常の審査とは別にサービス部門でのブランドチェックが必要となりますので、必ず入稿前に弊社担当営業を通じてクリエイティブの確認をご依頼願います。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8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■効果計測用</a:t>
            </a:r>
            <a:r>
              <a:rPr lang="en-US" altLang="ja-JP" sz="1400" dirty="0">
                <a:solidFill>
                  <a:srgbClr val="0D0D0D"/>
                </a:solidFill>
                <a:latin typeface="+mn-ea"/>
                <a:ea typeface="+mn-ea"/>
              </a:rPr>
              <a:t>URL</a:t>
            </a:r>
          </a:p>
          <a:p>
            <a:pPr marL="0" indent="0" eaLnBrk="1" fontAlgn="auto" hangingPunct="1">
              <a:spcBef>
                <a:spcPct val="0"/>
              </a:spcBef>
              <a:spcAft>
                <a:spcPts val="0"/>
              </a:spcAft>
              <a:buFontTx/>
              <a:buNone/>
            </a:pPr>
            <a:r>
              <a:rPr lang="ja-JP" altLang="en-US" sz="1050" dirty="0">
                <a:solidFill>
                  <a:srgbClr val="0D0D0D"/>
                </a:solidFill>
                <a:latin typeface="+mn-ea"/>
                <a:ea typeface="+mn-ea"/>
              </a:rPr>
              <a:t>　・セキュリティ等の観点から、下記いずれの場合もリンク先への効果計測用のパラメータ付き</a:t>
            </a:r>
            <a:r>
              <a:rPr lang="en-US" altLang="ja-JP" sz="1050" dirty="0">
                <a:solidFill>
                  <a:srgbClr val="0D0D0D"/>
                </a:solidFill>
                <a:latin typeface="+mn-ea"/>
                <a:ea typeface="+mn-ea"/>
              </a:rPr>
              <a:t>URL</a:t>
            </a:r>
            <a:r>
              <a:rPr lang="ja-JP" altLang="en-US" sz="1050" dirty="0">
                <a:solidFill>
                  <a:srgbClr val="0D0D0D"/>
                </a:solidFill>
                <a:latin typeface="+mn-ea"/>
                <a:ea typeface="+mn-ea"/>
              </a:rPr>
              <a:t>の設定は不可となります。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ただし、一部効果計測ベンダーにおいては効果測定データ取扱約款の確認・同意をいただいた上で設定することが可能です。弊社担当営業までご相談ください。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誘導広告→企画ページ ｜ 企画ページ→広告主様サイト</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endParaRPr lang="en-US" altLang="ja-JP" sz="8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■効果検証レポート</a:t>
            </a:r>
            <a:endParaRPr lang="en-US" altLang="ja-JP" sz="140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・レポートには、</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ヤフーの管理するお客様の個人情報</a:t>
            </a:r>
            <a:r>
              <a:rPr lang="en-US" altLang="ja-JP" sz="1050" dirty="0">
                <a:solidFill>
                  <a:srgbClr val="0D0D0D"/>
                </a:solidFill>
                <a:latin typeface="+mn-ea"/>
                <a:ea typeface="+mn-ea"/>
              </a:rPr>
              <a:t>*1</a:t>
            </a:r>
            <a:r>
              <a:rPr lang="ja-JP" altLang="en-US" sz="1050" dirty="0">
                <a:solidFill>
                  <a:srgbClr val="0D0D0D"/>
                </a:solidFill>
                <a:latin typeface="+mn-ea"/>
                <a:ea typeface="+mn-ea"/>
              </a:rPr>
              <a:t>（個人情報の保護に関する法律に定める個人情報。以下同じ。）が含まれる場合があります。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個人情報の保護に関する法律その他の関係法令・ガイドラインを遵守するとともに、善良な管理者の注意をもって適切に取り扱い、不正アクセスおよび不正利用の防止に</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努めていただくようにお願いいたします。</a:t>
            </a:r>
            <a:br>
              <a:rPr lang="ja-JP" altLang="en-US" sz="1050" dirty="0">
                <a:solidFill>
                  <a:srgbClr val="0D0D0D"/>
                </a:solidFill>
                <a:latin typeface="+mn-ea"/>
                <a:ea typeface="+mn-ea"/>
              </a:rPr>
            </a:br>
            <a:r>
              <a:rPr lang="ja-JP" altLang="en-US" sz="1050" dirty="0">
                <a:solidFill>
                  <a:srgbClr val="0D0D0D"/>
                </a:solidFill>
                <a:latin typeface="+mn-ea"/>
                <a:ea typeface="+mn-ea"/>
              </a:rPr>
              <a:t>　　</a:t>
            </a:r>
            <a:r>
              <a:rPr lang="en-US" altLang="ja-JP" sz="1050" dirty="0">
                <a:solidFill>
                  <a:srgbClr val="0D0D0D"/>
                </a:solidFill>
                <a:latin typeface="+mn-ea"/>
                <a:ea typeface="+mn-ea"/>
              </a:rPr>
              <a:t>*1.</a:t>
            </a:r>
            <a:r>
              <a:rPr lang="ja-JP" altLang="en-US" sz="1050" dirty="0">
                <a:solidFill>
                  <a:srgbClr val="0D0D0D"/>
                </a:solidFill>
                <a:latin typeface="+mn-ea"/>
                <a:ea typeface="+mn-ea"/>
              </a:rPr>
              <a:t>例：ユーザーアンケートを実施し自由回答を含む場合、</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ヤフーにおいて特定の個人を識別することができる情報に該当</a:t>
            </a:r>
            <a:endParaRPr lang="en-US" altLang="ja-JP" sz="1050" dirty="0">
              <a:solidFill>
                <a:srgbClr val="0D0D0D"/>
              </a:solidFill>
              <a:latin typeface="+mn-ea"/>
              <a:ea typeface="+mn-ea"/>
            </a:endParaRPr>
          </a:p>
        </p:txBody>
      </p:sp>
      <p:pic>
        <p:nvPicPr>
          <p:cNvPr id="3" name="図プレースホルダー 8" descr="アイコン&#10;&#10;自動的に生成された説明">
            <a:extLst>
              <a:ext uri="{FF2B5EF4-FFF2-40B4-BE49-F238E27FC236}">
                <a16:creationId xmlns:a16="http://schemas.microsoft.com/office/drawing/2014/main" id="{48192C24-848E-CE2C-CB0C-D6A860F92DD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Tree>
    <p:extLst>
      <p:ext uri="{BB962C8B-B14F-4D97-AF65-F5344CB8AC3E}">
        <p14:creationId xmlns:p14="http://schemas.microsoft.com/office/powerpoint/2010/main" val="31699965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09014-FFA6-17FF-42A1-92061A260B36}"/>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06F40554-3B2D-6853-D577-0C81A11633B2}"/>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p:txBody>
      </p:sp>
      <p:sp>
        <p:nvSpPr>
          <p:cNvPr id="13" name="テキスト プレースホルダー 1">
            <a:extLst>
              <a:ext uri="{FF2B5EF4-FFF2-40B4-BE49-F238E27FC236}">
                <a16:creationId xmlns:a16="http://schemas.microsoft.com/office/drawing/2014/main" id="{268B9D41-3A2A-AB60-18C8-EE8F872D2DB0}"/>
              </a:ext>
            </a:extLst>
          </p:cNvPr>
          <p:cNvSpPr>
            <a:spLocks noGrp="1"/>
          </p:cNvSpPr>
          <p:nvPr>
            <p:ph type="body" sz="quarter" idx="10"/>
          </p:nvPr>
        </p:nvSpPr>
        <p:spPr>
          <a:xfrm>
            <a:off x="1887808" y="252000"/>
            <a:ext cx="8136904" cy="335028"/>
          </a:xfrm>
        </p:spPr>
        <p:txBody>
          <a:bodyPr/>
          <a:lstStyle/>
          <a:p>
            <a:r>
              <a:rPr lang="ja-JP" altLang="en-US" dirty="0"/>
              <a:t>免責事項</a:t>
            </a:r>
          </a:p>
        </p:txBody>
      </p:sp>
      <p:pic>
        <p:nvPicPr>
          <p:cNvPr id="2" name="図プレースホルダー 8" descr="アイコン&#10;&#10;自動的に生成された説明">
            <a:extLst>
              <a:ext uri="{FF2B5EF4-FFF2-40B4-BE49-F238E27FC236}">
                <a16:creationId xmlns:a16="http://schemas.microsoft.com/office/drawing/2014/main" id="{B1A0460C-5BD9-8613-5045-902EBF45DF8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3" name="Rectangle 46">
            <a:extLst>
              <a:ext uri="{FF2B5EF4-FFF2-40B4-BE49-F238E27FC236}">
                <a16:creationId xmlns:a16="http://schemas.microsoft.com/office/drawing/2014/main" id="{4326B97A-8060-8AA4-5A04-31B85377B420}"/>
              </a:ext>
            </a:extLst>
          </p:cNvPr>
          <p:cNvSpPr>
            <a:spLocks noChangeArrowheads="1"/>
          </p:cNvSpPr>
          <p:nvPr/>
        </p:nvSpPr>
        <p:spPr bwMode="auto">
          <a:xfrm>
            <a:off x="381725" y="1209798"/>
            <a:ext cx="11332220" cy="521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0000" tIns="14400" rIns="90000" bIns="46800">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■免責事項</a:t>
            </a:r>
            <a:endParaRPr lang="en-US" altLang="ja-JP" sz="140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広告主様または代理店様の故意または過失によって、</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ヤフーと広告主様との間の広告掲載契約に定める掲載開始日までに企画ページまたは編集誘導（当該企画</a:t>
            </a:r>
            <a:br>
              <a:rPr lang="en-US" altLang="ja-JP" sz="1050" kern="0" dirty="0">
                <a:solidFill>
                  <a:srgbClr val="0D0D0D"/>
                </a:solidFill>
                <a:latin typeface="+mn-ea"/>
                <a:ea typeface="+mn-ea"/>
              </a:rPr>
            </a:br>
            <a:r>
              <a:rPr lang="ja-JP" altLang="en-US" sz="1050" kern="0" dirty="0">
                <a:solidFill>
                  <a:srgbClr val="0D0D0D"/>
                </a:solidFill>
                <a:latin typeface="+mn-ea"/>
                <a:ea typeface="+mn-ea"/>
              </a:rPr>
              <a:t>ページ以外のウェブページにバナー等を設置することにより、当該企画ページへ誘導する広告をいいます）のお申し込みがあった場合の当該編集誘導（編集誘導と企画ページとを</a:t>
            </a:r>
            <a:br>
              <a:rPr lang="en-US" altLang="ja-JP" sz="1050" kern="0" dirty="0">
                <a:solidFill>
                  <a:srgbClr val="0D0D0D"/>
                </a:solidFill>
                <a:latin typeface="+mn-ea"/>
                <a:ea typeface="+mn-ea"/>
              </a:rPr>
            </a:br>
            <a:r>
              <a:rPr lang="ja-JP" altLang="en-US" sz="1050" kern="0" dirty="0">
                <a:solidFill>
                  <a:srgbClr val="0D0D0D"/>
                </a:solidFill>
                <a:latin typeface="+mn-ea"/>
                <a:ea typeface="+mn-ea"/>
              </a:rPr>
              <a:t>合わせて以下「企画ページ等」といいます）の掲載を開始できなかった場合、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ヤフーは広告掲載契約に基づく企画ページ等の掲載を行う義務（以下「当該義務」といいます）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を免れるものとします。また、その場合、当該企画ページ等の掲載を行うことができなかった期間について広告主が負う広告料金（広告掲載費、制作費その他広告掲載契約に基づき</a:t>
            </a:r>
            <a:br>
              <a:rPr lang="en-US" altLang="ja-JP" sz="1050" kern="0" dirty="0">
                <a:solidFill>
                  <a:srgbClr val="0D0D0D"/>
                </a:solidFill>
                <a:latin typeface="+mn-ea"/>
                <a:ea typeface="+mn-ea"/>
              </a:rPr>
            </a:br>
            <a:r>
              <a:rPr lang="ja-JP" altLang="en-US" sz="1050" kern="0" dirty="0">
                <a:solidFill>
                  <a:srgbClr val="0D0D0D"/>
                </a:solidFill>
                <a:latin typeface="+mn-ea"/>
                <a:ea typeface="+mn-ea"/>
              </a:rPr>
              <a:t>広告主様および</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ヤフー間で事前に合意した金額をいいます）の支払義務は何ら減免されません。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ヤフーが定めるサポート環境（</a:t>
            </a:r>
            <a:r>
              <a:rPr lang="en-US" altLang="ja-JP" sz="1050" kern="0" dirty="0">
                <a:solidFill>
                  <a:srgbClr val="0D0D0D"/>
                </a:solidFill>
                <a:latin typeface="+mn-ea"/>
                <a:ea typeface="+mn-ea"/>
              </a:rPr>
              <a:t>OS/</a:t>
            </a:r>
            <a:r>
              <a:rPr lang="ja-JP" altLang="en-US" sz="1050" kern="0" dirty="0">
                <a:solidFill>
                  <a:srgbClr val="0D0D0D"/>
                </a:solidFill>
                <a:latin typeface="+mn-ea"/>
                <a:ea typeface="+mn-ea"/>
              </a:rPr>
              <a:t>ブラウザー）以外では、企画ページ等の非表示や表示崩れを起こす場合があり、</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ヤフーは当該非表示または表示崩れに関して一切の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責任を負いません。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停電・通信回線の事故・天災等の不可抗力、通信事業者による当該通信事業者の負う義務の不履行、インターネットインフラその他サーバー等のシステム上の不具合、緊急メンテ</a:t>
            </a:r>
            <a:br>
              <a:rPr lang="en-US" altLang="ja-JP" sz="1050" kern="0" dirty="0">
                <a:solidFill>
                  <a:srgbClr val="0D0D0D"/>
                </a:solidFill>
                <a:latin typeface="+mn-ea"/>
                <a:ea typeface="+mn-ea"/>
              </a:rPr>
            </a:br>
            <a:r>
              <a:rPr lang="ja-JP" altLang="en-US" sz="1050" kern="0" dirty="0">
                <a:solidFill>
                  <a:srgbClr val="0D0D0D"/>
                </a:solidFill>
                <a:latin typeface="+mn-ea"/>
                <a:ea typeface="+mn-ea"/>
              </a:rPr>
              <a:t>ナンスの発生等</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ヤフーの責に帰すべき事由以外の原因（以下「当該原因」といいます）により、企画ページ等の全部または一部を掲載できなかった場合、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ヤフーはその責</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を負わないものとし、当該原因の影響とみなされる範囲まで当該義務を免除されるものとします。ただし、当該義務の不履行が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ヤフーの故意または重過失による場合はこの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限りではありません。なお、この場合、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ヤフーが掲載を行わなかった部分の広告料金については、広告主様の支払債務は生じないものとします。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企画ページ等掲載中に、当該企画ページ等からのリンクがデッドリンクとなった場合や、当該企画ページ等からのリンク先のウェブページまたはウェブサイトに不具合が発生した</a:t>
            </a:r>
            <a:br>
              <a:rPr lang="en-US" altLang="ja-JP" sz="1050" kern="0" dirty="0">
                <a:solidFill>
                  <a:srgbClr val="0D0D0D"/>
                </a:solidFill>
                <a:latin typeface="+mn-ea"/>
                <a:ea typeface="+mn-ea"/>
              </a:rPr>
            </a:br>
            <a:r>
              <a:rPr lang="ja-JP" altLang="en-US" sz="1050" kern="0" dirty="0">
                <a:solidFill>
                  <a:srgbClr val="0D0D0D"/>
                </a:solidFill>
                <a:latin typeface="+mn-ea"/>
                <a:ea typeface="+mn-ea"/>
              </a:rPr>
              <a:t>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ヤフーは当該企画ページ等の掲載を停止することができるものとし、この場合、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ヤフーは企画ページ等不掲載の責を負わないものとします。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本免責事項に定める条件以外の条件については、広告取扱基本規定が適用されます。本免責事項と広告取扱基本規定の定めが矛盾する場合は、本免責事項が優先して適用されます。</a:t>
            </a:r>
            <a:endParaRPr lang="en-US" altLang="ja-JP" sz="105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endParaRPr lang="en-US" altLang="ja-JP" sz="1050" kern="0" dirty="0">
              <a:solidFill>
                <a:srgbClr val="0D0D0D"/>
              </a:solidFill>
              <a:latin typeface="+mn-ea"/>
              <a:ea typeface="+mn-ea"/>
            </a:endParaRPr>
          </a:p>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■免責期間</a:t>
            </a:r>
            <a:endParaRPr lang="en-US" altLang="ja-JP" sz="1400" kern="0" dirty="0">
              <a:solidFill>
                <a:srgbClr val="0D0D0D"/>
              </a:solidFill>
              <a:latin typeface="+mn-ea"/>
              <a:ea typeface="+mn-ea"/>
            </a:endParaRPr>
          </a:p>
          <a:p>
            <a:pPr marL="345600" indent="-104400" eaLnBrk="1" fontAlgn="auto" hangingPunct="1">
              <a:lnSpc>
                <a:spcPct val="130000"/>
              </a:lnSpc>
              <a:spcBef>
                <a:spcPct val="0"/>
              </a:spcBef>
              <a:spcAft>
                <a:spcPts val="0"/>
              </a:spcAft>
              <a:buFont typeface="Arial" panose="020B0604020202020204" pitchFamily="34" charset="0"/>
              <a:buChar char="•"/>
              <a:defRPr/>
            </a:pPr>
            <a:r>
              <a:rPr lang="ja-JP" altLang="en-US" sz="1050" kern="0" dirty="0">
                <a:solidFill>
                  <a:srgbClr val="0D0D0D"/>
                </a:solidFill>
                <a:latin typeface="+mn-ea"/>
                <a:ea typeface="+mn-ea"/>
              </a:rPr>
              <a:t>本商品につきましては、以下①～③を企画ページ等の掲載調整時間とし、</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ヤフーは当該掲載調整時間内の不具合、不完全掲載または未掲載について免責されるものとします。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①企画ページ等掲載の初日の午前</a:t>
            </a:r>
            <a:r>
              <a:rPr lang="en-US" altLang="ja-JP" sz="1050" kern="0" dirty="0">
                <a:solidFill>
                  <a:srgbClr val="0D0D0D"/>
                </a:solidFill>
                <a:latin typeface="+mn-ea"/>
                <a:ea typeface="+mn-ea"/>
              </a:rPr>
              <a:t>0</a:t>
            </a:r>
            <a:r>
              <a:rPr lang="ja-JP" altLang="en-US" sz="1050" kern="0" dirty="0">
                <a:solidFill>
                  <a:srgbClr val="0D0D0D"/>
                </a:solidFill>
                <a:latin typeface="+mn-ea"/>
                <a:ea typeface="+mn-ea"/>
              </a:rPr>
              <a:t>時から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時間後まで、および企画ページ等の内容が変更または追加された場合における、当該企画ページ等の掲載予定時刻から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②企画ページ等の掲載開始日が営業日以外の場合における、当該掲載開始時間から翌営業日正午まで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③企画ページ等の総掲載予定時間が</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時間未満の場合における、総掲載予定時間の</a:t>
            </a:r>
            <a:r>
              <a:rPr lang="en-US" altLang="ja-JP" sz="1050" kern="0" dirty="0">
                <a:solidFill>
                  <a:srgbClr val="0D0D0D"/>
                </a:solidFill>
                <a:latin typeface="+mn-ea"/>
                <a:ea typeface="+mn-ea"/>
              </a:rPr>
              <a:t>10%</a:t>
            </a:r>
            <a:r>
              <a:rPr lang="ja-JP" altLang="en-US" sz="1050" kern="0" dirty="0">
                <a:solidFill>
                  <a:srgbClr val="0D0D0D"/>
                </a:solidFill>
                <a:latin typeface="+mn-ea"/>
                <a:ea typeface="+mn-ea"/>
              </a:rPr>
              <a:t>にあたる時間</a:t>
            </a:r>
          </a:p>
        </p:txBody>
      </p:sp>
    </p:spTree>
    <p:extLst>
      <p:ext uri="{BB962C8B-B14F-4D97-AF65-F5344CB8AC3E}">
        <p14:creationId xmlns:p14="http://schemas.microsoft.com/office/powerpoint/2010/main" val="15993093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9523E2-CE16-52D6-CC4D-6732D238534B}"/>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78406263-BBFE-3083-79DB-EDB8274D405D}"/>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p:txBody>
      </p:sp>
      <p:sp>
        <p:nvSpPr>
          <p:cNvPr id="13" name="テキスト プレースホルダー 1">
            <a:extLst>
              <a:ext uri="{FF2B5EF4-FFF2-40B4-BE49-F238E27FC236}">
                <a16:creationId xmlns:a16="http://schemas.microsoft.com/office/drawing/2014/main" id="{D13CD457-B145-1091-45E6-747F784E6F2C}"/>
              </a:ext>
            </a:extLst>
          </p:cNvPr>
          <p:cNvSpPr>
            <a:spLocks noGrp="1"/>
          </p:cNvSpPr>
          <p:nvPr>
            <p:ph type="body" sz="quarter" idx="10"/>
          </p:nvPr>
        </p:nvSpPr>
        <p:spPr>
          <a:xfrm>
            <a:off x="1887808" y="252000"/>
            <a:ext cx="8136904" cy="335028"/>
          </a:xfrm>
        </p:spPr>
        <p:txBody>
          <a:bodyPr/>
          <a:lstStyle/>
          <a:p>
            <a:r>
              <a:rPr lang="ja-JP" altLang="en-US" dirty="0"/>
              <a:t>事前提案可否申請について</a:t>
            </a:r>
          </a:p>
        </p:txBody>
      </p:sp>
      <p:pic>
        <p:nvPicPr>
          <p:cNvPr id="2" name="図プレースホルダー 8" descr="アイコン&#10;&#10;自動的に生成された説明">
            <a:extLst>
              <a:ext uri="{FF2B5EF4-FFF2-40B4-BE49-F238E27FC236}">
                <a16:creationId xmlns:a16="http://schemas.microsoft.com/office/drawing/2014/main" id="{2F69EBB0-6142-EBB9-9955-C6FC3F97CBE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4" name="片側の 2 つの角を丸めた四角形 17">
            <a:extLst>
              <a:ext uri="{FF2B5EF4-FFF2-40B4-BE49-F238E27FC236}">
                <a16:creationId xmlns:a16="http://schemas.microsoft.com/office/drawing/2014/main" id="{454948D9-2985-0FF1-43FB-F616C3B67218}"/>
              </a:ext>
            </a:extLst>
          </p:cNvPr>
          <p:cNvSpPr/>
          <p:nvPr/>
        </p:nvSpPr>
        <p:spPr>
          <a:xfrm>
            <a:off x="479424" y="3379016"/>
            <a:ext cx="5472113" cy="3002734"/>
          </a:xfrm>
          <a:prstGeom prst="round2SameRect">
            <a:avLst>
              <a:gd name="adj1" fmla="val 4527"/>
              <a:gd name="adj2" fmla="val 0"/>
            </a:avLst>
          </a:prstGeom>
          <a:solidFill>
            <a:srgbClr val="F5F5F5"/>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5" name="正方形/長方形 4">
            <a:extLst>
              <a:ext uri="{FF2B5EF4-FFF2-40B4-BE49-F238E27FC236}">
                <a16:creationId xmlns:a16="http://schemas.microsoft.com/office/drawing/2014/main" id="{65698168-5E6F-41A5-3F51-A4FD0631F671}"/>
              </a:ext>
            </a:extLst>
          </p:cNvPr>
          <p:cNvSpPr/>
          <p:nvPr/>
        </p:nvSpPr>
        <p:spPr>
          <a:xfrm>
            <a:off x="479424" y="1056184"/>
            <a:ext cx="11269662" cy="1902059"/>
          </a:xfrm>
          <a:prstGeom prst="rect">
            <a:avLst/>
          </a:prstGeom>
        </p:spPr>
        <p:txBody>
          <a:bodyPr wrap="square" lIns="0" tIns="0" rIns="0" bIns="0">
            <a:spAutoFit/>
          </a:bodyPr>
          <a:lstStyle/>
          <a:p>
            <a:pPr>
              <a:lnSpc>
                <a:spcPct val="130000"/>
              </a:lnSpc>
              <a:defRPr/>
            </a:pPr>
            <a:r>
              <a:rPr lang="ja-JP" altLang="en-US" sz="1600" dirty="0">
                <a:solidFill>
                  <a:srgbClr val="0D0D0D"/>
                </a:solidFill>
                <a:latin typeface="メイリオ" panose="020B0604030504040204" pitchFamily="50" charset="-128"/>
                <a:ea typeface="メイリオ" panose="020B0604030504040204" pitchFamily="50" charset="-128"/>
              </a:rPr>
              <a:t>本商品は</a:t>
            </a:r>
            <a:r>
              <a:rPr lang="ja-JP" altLang="en-US" sz="1600" b="1" dirty="0">
                <a:solidFill>
                  <a:schemeClr val="accent4"/>
                </a:solidFill>
                <a:latin typeface="メイリオ" panose="020B0604030504040204" pitchFamily="50" charset="-128"/>
                <a:ea typeface="メイリオ" panose="020B0604030504040204" pitchFamily="50" charset="-128"/>
              </a:rPr>
              <a:t>事前に弊社による出稿可否判断が必要</a:t>
            </a:r>
            <a:r>
              <a:rPr lang="ja-JP" altLang="en-US" sz="1600" dirty="0">
                <a:solidFill>
                  <a:srgbClr val="0D0D0D"/>
                </a:solidFill>
                <a:latin typeface="メイリオ" panose="020B0604030504040204" pitchFamily="50" charset="-128"/>
                <a:ea typeface="メイリオ" panose="020B0604030504040204" pitchFamily="50" charset="-128"/>
              </a:rPr>
              <a:t>となります。</a:t>
            </a:r>
          </a:p>
          <a:p>
            <a:pPr>
              <a:lnSpc>
                <a:spcPct val="130000"/>
              </a:lnSpc>
              <a:defRPr/>
            </a:pPr>
            <a:r>
              <a:rPr lang="ja-JP" altLang="en-US" sz="1600" dirty="0">
                <a:solidFill>
                  <a:srgbClr val="0D0D0D"/>
                </a:solidFill>
                <a:latin typeface="メイリオ" panose="020B0604030504040204" pitchFamily="50" charset="-128"/>
                <a:ea typeface="メイリオ" panose="020B0604030504040204" pitchFamily="50" charset="-128"/>
              </a:rPr>
              <a:t>本セールスシートに記載の「販売制限カテゴリー」 に基づき確認させていただき、</a:t>
            </a:r>
            <a:endParaRPr lang="en-US" altLang="ja-JP" sz="1600" dirty="0">
              <a:solidFill>
                <a:srgbClr val="0D0D0D"/>
              </a:solidFill>
              <a:latin typeface="メイリオ" panose="020B0604030504040204" pitchFamily="50" charset="-128"/>
              <a:ea typeface="メイリオ" panose="020B0604030504040204" pitchFamily="50" charset="-128"/>
            </a:endParaRPr>
          </a:p>
          <a:p>
            <a:pPr>
              <a:lnSpc>
                <a:spcPct val="130000"/>
              </a:lnSpc>
              <a:defRPr/>
            </a:pPr>
            <a:r>
              <a:rPr lang="ja-JP" altLang="en-US" sz="1600" b="1" dirty="0">
                <a:solidFill>
                  <a:srgbClr val="0D0D0D"/>
                </a:solidFill>
                <a:latin typeface="メイリオ" panose="020B0604030504040204" pitchFamily="50" charset="-128"/>
                <a:ea typeface="メイリオ" panose="020B0604030504040204" pitchFamily="50" charset="-128"/>
              </a:rPr>
              <a:t>場合によっては掲載をお断りさせていただくことがございます。</a:t>
            </a:r>
            <a:endParaRPr lang="en-US" altLang="ja-JP" sz="1600" b="1" dirty="0">
              <a:solidFill>
                <a:srgbClr val="0D0D0D"/>
              </a:solidFill>
              <a:latin typeface="メイリオ" panose="020B0604030504040204" pitchFamily="50" charset="-128"/>
              <a:ea typeface="メイリオ" panose="020B0604030504040204" pitchFamily="50" charset="-128"/>
            </a:endParaRPr>
          </a:p>
          <a:p>
            <a:pPr>
              <a:lnSpc>
                <a:spcPct val="130000"/>
              </a:lnSpc>
              <a:defRPr/>
            </a:pPr>
            <a:endParaRPr lang="en-US" altLang="ja-JP" sz="1600" dirty="0">
              <a:solidFill>
                <a:srgbClr val="0D0D0D"/>
              </a:solidFill>
              <a:latin typeface="メイリオ" panose="020B0604030504040204" pitchFamily="50" charset="-128"/>
              <a:ea typeface="メイリオ" panose="020B0604030504040204" pitchFamily="50" charset="-128"/>
            </a:endParaRPr>
          </a:p>
          <a:p>
            <a:pPr>
              <a:lnSpc>
                <a:spcPct val="130000"/>
              </a:lnSpc>
              <a:defRPr/>
            </a:pPr>
            <a:r>
              <a:rPr lang="ja-JP" altLang="en-US" sz="1600" dirty="0">
                <a:solidFill>
                  <a:srgbClr val="0D0D0D"/>
                </a:solidFill>
                <a:latin typeface="メイリオ" panose="020B0604030504040204" pitchFamily="50" charset="-128"/>
                <a:ea typeface="メイリオ" panose="020B0604030504040204" pitchFamily="50" charset="-128"/>
              </a:rPr>
              <a:t>また、制作スケジュールが確保できない場合も掲載をお断りさせていただくことがございます。</a:t>
            </a:r>
          </a:p>
          <a:p>
            <a:pPr>
              <a:lnSpc>
                <a:spcPct val="130000"/>
              </a:lnSpc>
              <a:defRPr/>
            </a:pPr>
            <a:endParaRPr kumimoji="0" lang="ja-JP" altLang="en-US" sz="1600" kern="0" dirty="0">
              <a:solidFill>
                <a:srgbClr val="0D0D0D"/>
              </a:solidFill>
              <a:latin typeface="Meiryo" panose="020B0604030504040204" pitchFamily="34" charset="-128"/>
              <a:ea typeface="Meiryo" panose="020B0604030504040204" pitchFamily="34" charset="-128"/>
            </a:endParaRPr>
          </a:p>
        </p:txBody>
      </p:sp>
      <p:sp>
        <p:nvSpPr>
          <p:cNvPr id="7" name="片側の 2 つの角を丸めた四角形 19">
            <a:extLst>
              <a:ext uri="{FF2B5EF4-FFF2-40B4-BE49-F238E27FC236}">
                <a16:creationId xmlns:a16="http://schemas.microsoft.com/office/drawing/2014/main" id="{4A428CFF-2B96-4898-BF30-036969C35A4E}"/>
              </a:ext>
            </a:extLst>
          </p:cNvPr>
          <p:cNvSpPr/>
          <p:nvPr/>
        </p:nvSpPr>
        <p:spPr>
          <a:xfrm>
            <a:off x="479424" y="33790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C17C1D27-46E7-3D1C-7F33-FF4B0C31EE95}"/>
              </a:ext>
            </a:extLst>
          </p:cNvPr>
          <p:cNvSpPr/>
          <p:nvPr/>
        </p:nvSpPr>
        <p:spPr>
          <a:xfrm>
            <a:off x="1378913" y="427355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9" name="片側の 2 つの角を丸めた四角形 22">
            <a:extLst>
              <a:ext uri="{FF2B5EF4-FFF2-40B4-BE49-F238E27FC236}">
                <a16:creationId xmlns:a16="http://schemas.microsoft.com/office/drawing/2014/main" id="{6212EAAE-DDD7-6B9F-6577-979D102C3EE5}"/>
              </a:ext>
            </a:extLst>
          </p:cNvPr>
          <p:cNvSpPr/>
          <p:nvPr/>
        </p:nvSpPr>
        <p:spPr>
          <a:xfrm>
            <a:off x="6240463" y="3379016"/>
            <a:ext cx="5472112" cy="3002734"/>
          </a:xfrm>
          <a:prstGeom prst="round2SameRect">
            <a:avLst>
              <a:gd name="adj1" fmla="val 4115"/>
              <a:gd name="adj2" fmla="val 0"/>
            </a:avLst>
          </a:prstGeom>
          <a:solidFill>
            <a:srgbClr val="00003E">
              <a:alpha val="10196"/>
            </a:srgbClr>
          </a:solidFill>
          <a:ln w="25400" cap="flat" cmpd="sng" algn="ctr">
            <a:noFill/>
            <a:prstDash val="solid"/>
          </a:ln>
          <a:effectLst/>
        </p:spPr>
        <p:txBody>
          <a:bodyPr bIns="0" rtlCol="0" anchor="ctr"/>
          <a:lstStyle/>
          <a:p>
            <a:pPr algn="ctr">
              <a:defRPr/>
            </a:pPr>
            <a:endParaRPr kumimoji="0" lang="en-US" altLang="ja-JP" sz="2000" b="1" kern="0">
              <a:solidFill>
                <a:srgbClr val="FFFFFF"/>
              </a:solidFill>
              <a:latin typeface="メイリオ"/>
            </a:endParaRPr>
          </a:p>
        </p:txBody>
      </p:sp>
      <p:sp>
        <p:nvSpPr>
          <p:cNvPr id="10" name="片側の 2 つの角を丸めた四角形 23">
            <a:extLst>
              <a:ext uri="{FF2B5EF4-FFF2-40B4-BE49-F238E27FC236}">
                <a16:creationId xmlns:a16="http://schemas.microsoft.com/office/drawing/2014/main" id="{0176ABD0-99A3-305B-EE09-05CBA81A873C}"/>
              </a:ext>
            </a:extLst>
          </p:cNvPr>
          <p:cNvSpPr/>
          <p:nvPr/>
        </p:nvSpPr>
        <p:spPr>
          <a:xfrm>
            <a:off x="6240463" y="3379015"/>
            <a:ext cx="5472112" cy="504000"/>
          </a:xfrm>
          <a:prstGeom prst="round2SameRect">
            <a:avLst>
              <a:gd name="adj1" fmla="val 20214"/>
              <a:gd name="adj2" fmla="val 0"/>
            </a:avLst>
          </a:prstGeom>
          <a:solidFill>
            <a:srgbClr val="00003E"/>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1" name="正方形/長方形 10">
            <a:extLst>
              <a:ext uri="{FF2B5EF4-FFF2-40B4-BE49-F238E27FC236}">
                <a16:creationId xmlns:a16="http://schemas.microsoft.com/office/drawing/2014/main" id="{D4445846-EEC5-CA1B-0AA2-FAF221CBC1A5}"/>
              </a:ext>
            </a:extLst>
          </p:cNvPr>
          <p:cNvSpPr/>
          <p:nvPr/>
        </p:nvSpPr>
        <p:spPr>
          <a:xfrm>
            <a:off x="1367684" y="4844744"/>
            <a:ext cx="3600000" cy="504000"/>
          </a:xfrm>
          <a:prstGeom prst="rect">
            <a:avLst/>
          </a:prstGeom>
          <a:solidFill>
            <a:srgbClr val="FFFFFF"/>
          </a:solidFill>
          <a:ln w="31750" cap="rnd" cmpd="sng" algn="ctr">
            <a:solidFill>
              <a:srgbClr val="00003E"/>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defRPr/>
            </a:pP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特集・企画</a:t>
            </a:r>
          </a:p>
        </p:txBody>
      </p:sp>
      <p:sp>
        <p:nvSpPr>
          <p:cNvPr id="12" name="正方形/長方形 11">
            <a:extLst>
              <a:ext uri="{FF2B5EF4-FFF2-40B4-BE49-F238E27FC236}">
                <a16:creationId xmlns:a16="http://schemas.microsoft.com/office/drawing/2014/main" id="{7CFF8795-4555-D1B8-3B51-FB0F8FBE775C}"/>
              </a:ext>
            </a:extLst>
          </p:cNvPr>
          <p:cNvSpPr/>
          <p:nvPr/>
        </p:nvSpPr>
        <p:spPr>
          <a:xfrm>
            <a:off x="7176463" y="45815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4" name="正方形/長方形 13">
            <a:extLst>
              <a:ext uri="{FF2B5EF4-FFF2-40B4-BE49-F238E27FC236}">
                <a16:creationId xmlns:a16="http://schemas.microsoft.com/office/drawing/2014/main" id="{184C20C5-DB5D-4DF1-1BE4-B4ED179C5391}"/>
              </a:ext>
            </a:extLst>
          </p:cNvPr>
          <p:cNvSpPr/>
          <p:nvPr/>
        </p:nvSpPr>
        <p:spPr>
          <a:xfrm>
            <a:off x="7176463" y="51576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5" name="正方形/長方形 14">
            <a:extLst>
              <a:ext uri="{FF2B5EF4-FFF2-40B4-BE49-F238E27FC236}">
                <a16:creationId xmlns:a16="http://schemas.microsoft.com/office/drawing/2014/main" id="{A439DF47-E3F8-A2DA-E2C5-803C01256A00}"/>
              </a:ext>
            </a:extLst>
          </p:cNvPr>
          <p:cNvSpPr/>
          <p:nvPr/>
        </p:nvSpPr>
        <p:spPr>
          <a:xfrm>
            <a:off x="7176463" y="57337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16" name="正方形/長方形 15">
            <a:extLst>
              <a:ext uri="{FF2B5EF4-FFF2-40B4-BE49-F238E27FC236}">
                <a16:creationId xmlns:a16="http://schemas.microsoft.com/office/drawing/2014/main" id="{2D0AD8F8-95F6-B139-FFD5-C20C66A279BE}"/>
              </a:ext>
            </a:extLst>
          </p:cNvPr>
          <p:cNvSpPr/>
          <p:nvPr/>
        </p:nvSpPr>
        <p:spPr>
          <a:xfrm>
            <a:off x="1367684" y="5415930"/>
            <a:ext cx="3600000" cy="504000"/>
          </a:xfrm>
          <a:prstGeom prst="rect">
            <a:avLst/>
          </a:prstGeom>
          <a:solidFill>
            <a:srgbClr val="FFFFFF"/>
          </a:solidFill>
          <a:ln w="31750" cap="rnd" cmpd="sng" algn="ctr">
            <a:solidFill>
              <a:srgbClr val="00003E"/>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事前提案可否判断必須商品</a:t>
            </a:r>
          </a:p>
        </p:txBody>
      </p:sp>
      <p:sp>
        <p:nvSpPr>
          <p:cNvPr id="17" name="正方形/長方形 16">
            <a:extLst>
              <a:ext uri="{FF2B5EF4-FFF2-40B4-BE49-F238E27FC236}">
                <a16:creationId xmlns:a16="http://schemas.microsoft.com/office/drawing/2014/main" id="{2F8340CB-5A84-7B99-17EF-72638A322170}"/>
              </a:ext>
            </a:extLst>
          </p:cNvPr>
          <p:cNvSpPr/>
          <p:nvPr/>
        </p:nvSpPr>
        <p:spPr>
          <a:xfrm>
            <a:off x="7176463" y="401044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事前提案可否判断必須商品</a:t>
            </a:r>
          </a:p>
        </p:txBody>
      </p:sp>
    </p:spTree>
    <p:extLst>
      <p:ext uri="{BB962C8B-B14F-4D97-AF65-F5344CB8AC3E}">
        <p14:creationId xmlns:p14="http://schemas.microsoft.com/office/powerpoint/2010/main" val="2381282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a:bodyPr>
          <a:lstStyle/>
          <a:p>
            <a:pPr marL="0" indent="0">
              <a:buNone/>
            </a:pPr>
            <a:r>
              <a:rPr kumimoji="1" lang="ja-JP" altLang="en-US"/>
              <a:t>概要</a:t>
            </a:r>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a:bodyPr>
          <a:lstStyle/>
          <a:p>
            <a:pPr marL="0" indent="0">
              <a:buNone/>
            </a:pPr>
            <a:r>
              <a:rPr kumimoji="1" lang="ja-JP" altLang="en-US"/>
              <a:t>商品スペック</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a:xfrm>
            <a:off x="1848387" y="3367922"/>
            <a:ext cx="9411283" cy="360040"/>
          </a:xfrm>
        </p:spPr>
        <p:txBody>
          <a:bodyPr>
            <a:normAutofit/>
          </a:bodyPr>
          <a:lstStyle/>
          <a:p>
            <a:pPr marL="0" indent="0">
              <a:buNone/>
            </a:pPr>
            <a:r>
              <a:rPr kumimoji="1" lang="ja-JP" altLang="en-US" dirty="0"/>
              <a:t>実施フロー</a:t>
            </a:r>
          </a:p>
        </p:txBody>
      </p:sp>
      <p:sp>
        <p:nvSpPr>
          <p:cNvPr id="7" name="テキスト プレースホルダー 2">
            <a:extLst>
              <a:ext uri="{FF2B5EF4-FFF2-40B4-BE49-F238E27FC236}">
                <a16:creationId xmlns:a16="http://schemas.microsoft.com/office/drawing/2014/main" id="{A7EABA74-1977-A38F-3B4E-D9B8222F7BB2}"/>
              </a:ext>
            </a:extLst>
          </p:cNvPr>
          <p:cNvSpPr txBox="1">
            <a:spLocks/>
          </p:cNvSpPr>
          <p:nvPr/>
        </p:nvSpPr>
        <p:spPr>
          <a:xfrm>
            <a:off x="1848387" y="422767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a:p>
            <a:pPr marL="0" indent="0">
              <a:buFont typeface="Arial" panose="020B0604020202020204" pitchFamily="34" charset="0"/>
              <a:buNone/>
            </a:pPr>
            <a:endParaRPr lang="ja-JP" altLang="en-US" dirty="0"/>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9BD915-54E0-4E81-A847-68169830452F}"/>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A79BA69C-370D-5E5E-60C6-FB90B298ACE6}"/>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t>その他・注意事項</a:t>
            </a:r>
          </a:p>
        </p:txBody>
      </p:sp>
      <p:sp>
        <p:nvSpPr>
          <p:cNvPr id="13" name="テキスト プレースホルダー 1">
            <a:extLst>
              <a:ext uri="{FF2B5EF4-FFF2-40B4-BE49-F238E27FC236}">
                <a16:creationId xmlns:a16="http://schemas.microsoft.com/office/drawing/2014/main" id="{5CE7A69E-DA60-EA8B-ABF3-AEDC815A9BD8}"/>
              </a:ext>
            </a:extLst>
          </p:cNvPr>
          <p:cNvSpPr>
            <a:spLocks noGrp="1"/>
          </p:cNvSpPr>
          <p:nvPr>
            <p:ph type="body" sz="quarter" idx="10"/>
          </p:nvPr>
        </p:nvSpPr>
        <p:spPr>
          <a:xfrm>
            <a:off x="1887808" y="252000"/>
            <a:ext cx="8136904" cy="335028"/>
          </a:xfrm>
        </p:spPr>
        <p:txBody>
          <a:bodyPr/>
          <a:lstStyle/>
          <a:p>
            <a:r>
              <a:rPr lang="ja-JP" altLang="en-US" dirty="0"/>
              <a:t>事前提案可否申請について</a:t>
            </a:r>
          </a:p>
        </p:txBody>
      </p:sp>
      <p:pic>
        <p:nvPicPr>
          <p:cNvPr id="2" name="図プレースホルダー 8" descr="アイコン&#10;&#10;自動的に生成された説明">
            <a:extLst>
              <a:ext uri="{FF2B5EF4-FFF2-40B4-BE49-F238E27FC236}">
                <a16:creationId xmlns:a16="http://schemas.microsoft.com/office/drawing/2014/main" id="{57149EC8-F7A5-E340-11B3-4B4119D7700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4" name="正方形/長方形 3">
            <a:extLst>
              <a:ext uri="{FF2B5EF4-FFF2-40B4-BE49-F238E27FC236}">
                <a16:creationId xmlns:a16="http://schemas.microsoft.com/office/drawing/2014/main" id="{59E5453D-920C-9B26-03BA-E22E6E388BBA}"/>
              </a:ext>
            </a:extLst>
          </p:cNvPr>
          <p:cNvSpPr/>
          <p:nvPr/>
        </p:nvSpPr>
        <p:spPr>
          <a:xfrm>
            <a:off x="479425" y="1268413"/>
            <a:ext cx="11269662" cy="621709"/>
          </a:xfrm>
          <a:prstGeom prst="rect">
            <a:avLst/>
          </a:prstGeom>
        </p:spPr>
        <p:txBody>
          <a:bodyPr wrap="square" lIns="0" tIns="0" rIns="0" bIns="0">
            <a:spAutoFit/>
          </a:bodyPr>
          <a:lstStyle/>
          <a:p>
            <a:pPr>
              <a:lnSpc>
                <a:spcPct val="130000"/>
              </a:lnSpc>
            </a:pPr>
            <a:r>
              <a:rPr lang="ja-JP" altLang="en-US" sz="1600" b="1" u="sng" dirty="0">
                <a:solidFill>
                  <a:schemeClr val="accent4"/>
                </a:solidFill>
                <a:latin typeface="Meiryo" panose="020B0604030504040204" pitchFamily="34" charset="-128"/>
                <a:ea typeface="Meiryo" panose="020B0604030504040204" pitchFamily="34" charset="-128"/>
              </a:rPr>
              <a:t>本商品（事前提案可否必須商品</a:t>
            </a:r>
            <a:r>
              <a:rPr lang="en-US" altLang="ja-JP" sz="1600" b="1" u="sng" dirty="0">
                <a:solidFill>
                  <a:schemeClr val="accent4"/>
                </a:solidFill>
                <a:latin typeface="Meiryo" panose="020B0604030504040204" pitchFamily="34" charset="-128"/>
                <a:ea typeface="Meiryo" panose="020B0604030504040204" pitchFamily="34" charset="-128"/>
              </a:rPr>
              <a:t>※</a:t>
            </a:r>
            <a:r>
              <a:rPr lang="ja-JP" altLang="en-US" sz="1600" b="1" u="sng" dirty="0">
                <a:solidFill>
                  <a:schemeClr val="accent4"/>
                </a:solidFill>
                <a:latin typeface="Meiryo" panose="020B0604030504040204" pitchFamily="34" charset="-128"/>
                <a:ea typeface="Meiryo" panose="020B0604030504040204" pitchFamily="34" charset="-128"/>
              </a:rPr>
              <a:t>）</a:t>
            </a:r>
            <a:r>
              <a:rPr lang="ja-JP" altLang="en-US" sz="1600" dirty="0">
                <a:solidFill>
                  <a:srgbClr val="0D0D0D"/>
                </a:solidFill>
                <a:latin typeface="Meiryo" panose="020B0604030504040204" pitchFamily="34" charset="-128"/>
                <a:ea typeface="Meiryo" panose="020B0604030504040204" pitchFamily="34" charset="-128"/>
              </a:rPr>
              <a:t>への掲載をご希望の場合は、弊社担当営業宛に以下の項目をご連絡ください。</a:t>
            </a:r>
            <a:endParaRPr lang="en-US" altLang="ja-JP" sz="1600" dirty="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600" dirty="0">
                <a:solidFill>
                  <a:srgbClr val="0D0D0D"/>
                </a:solidFill>
                <a:latin typeface="Meiryo" panose="020B0604030504040204" pitchFamily="34" charset="-128"/>
                <a:ea typeface="Meiryo" panose="020B0604030504040204" pitchFamily="34" charset="-128"/>
              </a:rPr>
              <a:t>回答まで最大5営業日いただきます。</a:t>
            </a:r>
            <a:endParaRPr lang="en-US" altLang="ja-JP" sz="1600" dirty="0">
              <a:solidFill>
                <a:srgbClr val="0D0D0D"/>
              </a:solidFill>
              <a:latin typeface="Meiryo" panose="020B0604030504040204" pitchFamily="34" charset="-128"/>
              <a:ea typeface="Meiryo" panose="020B0604030504040204" pitchFamily="34" charset="-128"/>
            </a:endParaRPr>
          </a:p>
        </p:txBody>
      </p:sp>
      <p:sp>
        <p:nvSpPr>
          <p:cNvPr id="5" name="角丸四角形 7">
            <a:extLst>
              <a:ext uri="{FF2B5EF4-FFF2-40B4-BE49-F238E27FC236}">
                <a16:creationId xmlns:a16="http://schemas.microsoft.com/office/drawing/2014/main" id="{F2DEC408-F21F-9DD9-EDFD-A9BFF8FFEE16}"/>
              </a:ext>
            </a:extLst>
          </p:cNvPr>
          <p:cNvSpPr/>
          <p:nvPr/>
        </p:nvSpPr>
        <p:spPr>
          <a:xfrm>
            <a:off x="479425" y="2356434"/>
            <a:ext cx="11233150" cy="432000"/>
          </a:xfrm>
          <a:prstGeom prst="roundRect">
            <a:avLst>
              <a:gd name="adj" fmla="val 50000"/>
            </a:avLst>
          </a:prstGeom>
          <a:solidFill>
            <a:srgbClr val="00003E">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7" name="表 5">
            <a:extLst>
              <a:ext uri="{FF2B5EF4-FFF2-40B4-BE49-F238E27FC236}">
                <a16:creationId xmlns:a16="http://schemas.microsoft.com/office/drawing/2014/main" id="{C36AD6C5-9938-3187-A0F6-800A86EABE3C}"/>
              </a:ext>
            </a:extLst>
          </p:cNvPr>
          <p:cNvGraphicFramePr>
            <a:graphicFrameLocks noGrp="1"/>
          </p:cNvGraphicFramePr>
          <p:nvPr>
            <p:extLst>
              <p:ext uri="{D42A27DB-BD31-4B8C-83A1-F6EECF244321}">
                <p14:modId xmlns:p14="http://schemas.microsoft.com/office/powerpoint/2010/main" val="2776900194"/>
              </p:ext>
            </p:extLst>
          </p:nvPr>
        </p:nvGraphicFramePr>
        <p:xfrm>
          <a:off x="479425" y="2896535"/>
          <a:ext cx="11233150" cy="3436888"/>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7102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US" altLang="ja-JP" sz="1200" kern="1200" dirty="0" err="1">
                          <a:solidFill>
                            <a:srgbClr val="0D0D0D"/>
                          </a:solidFill>
                          <a:latin typeface="Meiryo" panose="020B0604030504040204" pitchFamily="34" charset="-128"/>
                          <a:ea typeface="Meiryo" panose="020B0604030504040204" pitchFamily="34" charset="-128"/>
                          <a:cs typeface="+mn-cs"/>
                        </a:rPr>
                        <a:t>carview</a:t>
                      </a:r>
                      <a:r>
                        <a:rPr kumimoji="1" lang="en-US" altLang="ja-JP" sz="1200" kern="1200" dirty="0">
                          <a:solidFill>
                            <a:srgbClr val="0D0D0D"/>
                          </a:solidFill>
                          <a:latin typeface="Meiryo" panose="020B0604030504040204" pitchFamily="34" charset="-128"/>
                          <a:ea typeface="Meiryo" panose="020B0604030504040204" pitchFamily="34" charset="-128"/>
                          <a:cs typeface="+mn-cs"/>
                        </a:rPr>
                        <a:t>!</a:t>
                      </a:r>
                      <a:r>
                        <a:rPr kumimoji="1" lang="ja-JP" altLang="en-US" sz="1200" kern="1200">
                          <a:solidFill>
                            <a:srgbClr val="0D0D0D"/>
                          </a:solidFill>
                          <a:latin typeface="Meiryo" panose="020B0604030504040204" pitchFamily="34" charset="-128"/>
                          <a:ea typeface="Meiryo" panose="020B0604030504040204" pitchFamily="34" charset="-128"/>
                          <a:cs typeface="+mn-cs"/>
                        </a:rPr>
                        <a:t>　</a:t>
                      </a:r>
                      <a:r>
                        <a:rPr kumimoji="1" lang="ja-JP" altLang="en-US" sz="1200" kern="1200" dirty="0">
                          <a:solidFill>
                            <a:srgbClr val="0D0D0D"/>
                          </a:solidFill>
                          <a:latin typeface="Meiryo" panose="020B0604030504040204" pitchFamily="34" charset="-128"/>
                          <a:ea typeface="Meiryo" panose="020B0604030504040204" pitchFamily="34" charset="-128"/>
                          <a:cs typeface="+mn-cs"/>
                        </a:rPr>
                        <a:t>タイアップ</a:t>
                      </a: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27601938"/>
                  </a:ext>
                </a:extLst>
              </a:tr>
              <a:tr h="371024">
                <a:tc>
                  <a:txBody>
                    <a:body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対象デバイス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endParaRPr kumimoji="1" lang="ja-JP" altLang="en-US" sz="1200" kern="1200" dirty="0">
                        <a:solidFill>
                          <a:srgbClr val="0D0D0D"/>
                        </a:solidFill>
                        <a:latin typeface="Meiryo" panose="020B0604030504040204" pitchFamily="34" charset="-128"/>
                        <a:ea typeface="Meiryo" panose="020B0604030504040204" pitchFamily="34" charset="-128"/>
                        <a:cs typeface="+mn-cs"/>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284462"/>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97935829"/>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129829377"/>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参考</a:t>
                      </a:r>
                      <a:r>
                        <a:rPr kumimoji="1" lang="en-US" altLang="ja-JP" sz="1200" b="0" i="0" dirty="0">
                          <a:solidFill>
                            <a:schemeClr val="bg1"/>
                          </a:solidFill>
                          <a:latin typeface="Meiryo" panose="020B0604030504040204" pitchFamily="34" charset="-128"/>
                          <a:ea typeface="Meiryo" panose="020B0604030504040204" pitchFamily="34" charset="-128"/>
                        </a:rPr>
                        <a:t>URL</a:t>
                      </a:r>
                      <a:r>
                        <a:rPr kumimoji="1" lang="ja-JP" altLang="en-US" sz="1200" b="0" i="0" dirty="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05213913"/>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タイアップ実施の目的・</a:t>
                      </a:r>
                      <a:r>
                        <a:rPr kumimoji="1" lang="en-US" altLang="ja-JP" sz="1200" b="0" i="0" dirty="0">
                          <a:solidFill>
                            <a:schemeClr val="bg1"/>
                          </a:solidFill>
                          <a:latin typeface="Meiryo" panose="020B0604030504040204" pitchFamily="34" charset="-128"/>
                          <a:ea typeface="Meiryo" panose="020B0604030504040204" pitchFamily="34" charset="-128"/>
                        </a:rPr>
                        <a:t>KPI</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573193"/>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2694705"/>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020545"/>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41025398"/>
                  </a:ext>
                </a:extLst>
              </a:tr>
              <a:tr h="33685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24746215"/>
                  </a:ext>
                </a:extLst>
              </a:tr>
            </a:tbl>
          </a:graphicData>
        </a:graphic>
      </p:graphicFrame>
    </p:spTree>
    <p:extLst>
      <p:ext uri="{BB962C8B-B14F-4D97-AF65-F5344CB8AC3E}">
        <p14:creationId xmlns:p14="http://schemas.microsoft.com/office/powerpoint/2010/main" val="6617582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sz="1800" dirty="0"/>
              <a:t>誘導広告上の表記ガイドライン</a:t>
            </a:r>
          </a:p>
        </p:txBody>
      </p:sp>
      <p:sp>
        <p:nvSpPr>
          <p:cNvPr id="33" name="角丸四角形 19">
            <a:extLst>
              <a:ext uri="{FF2B5EF4-FFF2-40B4-BE49-F238E27FC236}">
                <a16:creationId xmlns:a16="http://schemas.microsoft.com/office/drawing/2014/main" id="{0F8407CB-111A-511A-2DF2-8A1DAD60683B}"/>
              </a:ext>
            </a:extLst>
          </p:cNvPr>
          <p:cNvSpPr/>
          <p:nvPr/>
        </p:nvSpPr>
        <p:spPr>
          <a:xfrm>
            <a:off x="479425" y="1312040"/>
            <a:ext cx="11233150" cy="5088760"/>
          </a:xfrm>
          <a:prstGeom prst="roundRect">
            <a:avLst>
              <a:gd name="adj" fmla="val 0"/>
            </a:avLst>
          </a:prstGeom>
          <a:solidFill>
            <a:srgbClr val="FFFFFF"/>
          </a:solidFill>
          <a:ln w="9525" cap="flat" cmpd="sng" algn="ctr">
            <a:solidFill>
              <a:srgbClr val="B0B0B0"/>
            </a:solidFill>
            <a:prstDash val="solid"/>
          </a:ln>
          <a:effectLst>
            <a:outerShdw dist="38100" dir="2700000" algn="tl" rotWithShape="0">
              <a:srgbClr val="B0B0B0">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sz="1100" kern="0" dirty="0">
              <a:solidFill>
                <a:srgbClr val="C9002C"/>
              </a:solidFill>
              <a:latin typeface="Meiryo" panose="020B0604030504040204" pitchFamily="34" charset="-128"/>
            </a:endParaRPr>
          </a:p>
        </p:txBody>
      </p:sp>
      <p:sp>
        <p:nvSpPr>
          <p:cNvPr id="34" name="正方形/長方形 33">
            <a:extLst>
              <a:ext uri="{FF2B5EF4-FFF2-40B4-BE49-F238E27FC236}">
                <a16:creationId xmlns:a16="http://schemas.microsoft.com/office/drawing/2014/main" id="{F677E679-DD37-424C-7529-81D596EE0A02}"/>
              </a:ext>
            </a:extLst>
          </p:cNvPr>
          <p:cNvSpPr/>
          <p:nvPr/>
        </p:nvSpPr>
        <p:spPr>
          <a:xfrm>
            <a:off x="643314" y="1673376"/>
            <a:ext cx="7332335" cy="4801314"/>
          </a:xfrm>
          <a:prstGeom prst="rect">
            <a:avLst/>
          </a:prstGeom>
        </p:spPr>
        <p:txBody>
          <a:bodyPr wrap="square" lIns="0">
            <a:spAutoFit/>
          </a:bodyPr>
          <a:lstStyle/>
          <a:p>
            <a:pPr>
              <a:lnSpc>
                <a:spcPct val="130000"/>
              </a:lnSpc>
            </a:pPr>
            <a:r>
              <a:rPr lang="ja-JP" altLang="en-US" sz="1200" kern="0">
                <a:solidFill>
                  <a:prstClr val="black"/>
                </a:solidFill>
                <a:latin typeface="Meiryo" panose="020B0604030504040204" pitchFamily="34" charset="-128"/>
                <a:cs typeface="メイリオ" panose="020B0604030504040204" pitchFamily="50" charset="-128"/>
              </a:rPr>
              <a:t>・</a:t>
            </a:r>
            <a:r>
              <a:rPr lang="ja-JP" altLang="en-US" sz="1200">
                <a:solidFill>
                  <a:srgbClr val="0D0D0D"/>
                </a:solidFill>
                <a:latin typeface="メイリオ" panose="020B0604030504040204" pitchFamily="50" charset="-128"/>
                <a:ea typeface="メイリオ" panose="020B0604030504040204" pitchFamily="50" charset="-128"/>
              </a:rPr>
              <a:t>「</a:t>
            </a:r>
            <a:r>
              <a:rPr lang="en-US" altLang="ja-JP" sz="1200" dirty="0" err="1">
                <a:solidFill>
                  <a:srgbClr val="0D0D0D"/>
                </a:solidFill>
                <a:latin typeface="メイリオ" panose="020B0604030504040204" pitchFamily="50" charset="-128"/>
                <a:ea typeface="メイリオ" panose="020B0604030504040204" pitchFamily="50" charset="-128"/>
              </a:rPr>
              <a:t>carview</a:t>
            </a:r>
            <a:r>
              <a:rPr lang="en-US" altLang="ja-JP" sz="1200" dirty="0">
                <a:solidFill>
                  <a:srgbClr val="0D0D0D"/>
                </a:solidFill>
                <a:latin typeface="メイリオ" panose="020B0604030504040204" pitchFamily="50" charset="-128"/>
                <a:ea typeface="メイリオ" panose="020B0604030504040204" pitchFamily="50" charset="-128"/>
              </a:rPr>
              <a:t>!</a:t>
            </a:r>
            <a:r>
              <a:rPr lang="ja-JP" altLang="en-US" sz="1200">
                <a:solidFill>
                  <a:srgbClr val="0D0D0D"/>
                </a:solidFill>
                <a:latin typeface="メイリオ" panose="020B0604030504040204" pitchFamily="50" charset="-128"/>
                <a:ea typeface="メイリオ" panose="020B0604030504040204" pitchFamily="50" charset="-128"/>
              </a:rPr>
              <a:t>」</a:t>
            </a:r>
            <a:r>
              <a:rPr lang="ja-JP" altLang="en-US" sz="1200" dirty="0">
                <a:solidFill>
                  <a:srgbClr val="0D0D0D"/>
                </a:solidFill>
                <a:latin typeface="メイリオ" panose="020B0604030504040204" pitchFamily="50" charset="-128"/>
                <a:ea typeface="メイリオ" panose="020B0604030504040204" pitchFamily="50" charset="-128"/>
              </a:rPr>
              <a:t>ロゴ＋「広告・広告主体者表記」を必ずセットで掲載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FF0000"/>
                </a:solidFill>
                <a:latin typeface="メイリオ" panose="020B0604030504040204" pitchFamily="50" charset="-128"/>
                <a:ea typeface="メイリオ" panose="020B0604030504040204" pitchFamily="50" charset="-128"/>
              </a:rPr>
              <a:t>・</a:t>
            </a:r>
            <a:r>
              <a:rPr lang="ja-JP" altLang="en-US" sz="1200" kern="0" dirty="0">
                <a:solidFill>
                  <a:srgbClr val="002AFF"/>
                </a:solidFill>
                <a:latin typeface="Meiryo" panose="020B0604030504040204" pitchFamily="34" charset="-128"/>
                <a:ea typeface="Meiryo" panose="020B0604030504040204" pitchFamily="34" charset="-128"/>
              </a:rPr>
              <a:t>上記</a:t>
            </a:r>
            <a:r>
              <a:rPr lang="en-US" altLang="ja-JP" sz="1200" kern="0" dirty="0">
                <a:solidFill>
                  <a:srgbClr val="002AFF"/>
                </a:solidFill>
                <a:latin typeface="Meiryo" panose="020B0604030504040204" pitchFamily="34" charset="-128"/>
                <a:ea typeface="Meiryo" panose="020B0604030504040204" pitchFamily="34" charset="-128"/>
              </a:rPr>
              <a:t>2</a:t>
            </a:r>
            <a:r>
              <a:rPr lang="ja-JP" altLang="en-US" sz="1200" kern="0" dirty="0">
                <a:solidFill>
                  <a:srgbClr val="002AFF"/>
                </a:solidFill>
                <a:latin typeface="Meiryo" panose="020B0604030504040204" pitchFamily="34" charset="-128"/>
                <a:ea typeface="Meiryo" panose="020B0604030504040204" pitchFamily="34" charset="-128"/>
              </a:rPr>
              <a:t>要素は最大限離す必要があるため、以下のいずれかの通り対角線上に配置</a:t>
            </a:r>
            <a:endParaRPr lang="en-US" altLang="ja-JP" sz="1200" kern="0" dirty="0">
              <a:solidFill>
                <a:srgbClr val="002AFF"/>
              </a:solidFill>
              <a:latin typeface="Meiryo" panose="020B0604030504040204" pitchFamily="34" charset="-128"/>
              <a:ea typeface="Meiryo" panose="020B0604030504040204" pitchFamily="34" charset="-128"/>
            </a:endParaRPr>
          </a:p>
          <a:p>
            <a:pPr>
              <a:lnSpc>
                <a:spcPct val="130000"/>
              </a:lnSpc>
            </a:pPr>
            <a:r>
              <a:rPr lang="ja-JP" altLang="en-US" sz="1200">
                <a:solidFill>
                  <a:srgbClr val="0D0D0D"/>
                </a:solidFill>
                <a:latin typeface="メイリオ" panose="020B0604030504040204" pitchFamily="50" charset="-128"/>
                <a:ea typeface="メイリオ" panose="020B0604030504040204" pitchFamily="50" charset="-128"/>
              </a:rPr>
              <a:t>　　①</a:t>
            </a:r>
            <a:r>
              <a:rPr lang="en-US" altLang="ja-JP" sz="1200" dirty="0">
                <a:solidFill>
                  <a:srgbClr val="0D0D0D"/>
                </a:solidFill>
                <a:latin typeface="メイリオ" panose="020B0604030504040204" pitchFamily="50" charset="-128"/>
                <a:ea typeface="メイリオ" panose="020B0604030504040204" pitchFamily="50" charset="-128"/>
              </a:rPr>
              <a:t> </a:t>
            </a:r>
            <a:r>
              <a:rPr lang="en-US" altLang="ja-JP" sz="1200" dirty="0" err="1">
                <a:solidFill>
                  <a:srgbClr val="0D0D0D"/>
                </a:solidFill>
                <a:latin typeface="メイリオ" panose="020B0604030504040204" pitchFamily="50" charset="-128"/>
                <a:ea typeface="メイリオ" panose="020B0604030504040204" pitchFamily="50" charset="-128"/>
              </a:rPr>
              <a:t>carview</a:t>
            </a:r>
            <a:r>
              <a:rPr lang="en-US" altLang="ja-JP" sz="1200" dirty="0">
                <a:solidFill>
                  <a:srgbClr val="0D0D0D"/>
                </a:solidFill>
                <a:latin typeface="メイリオ" panose="020B0604030504040204" pitchFamily="50" charset="-128"/>
                <a:ea typeface="メイリオ" panose="020B0604030504040204" pitchFamily="50" charset="-128"/>
              </a:rPr>
              <a:t>! </a:t>
            </a:r>
            <a:r>
              <a:rPr lang="ja-JP" altLang="en-US" sz="1200">
                <a:solidFill>
                  <a:srgbClr val="0D0D0D"/>
                </a:solidFill>
                <a:latin typeface="メイリオ" panose="020B0604030504040204" pitchFamily="50" charset="-128"/>
                <a:ea typeface="メイリオ" panose="020B0604030504040204" pitchFamily="50" charset="-128"/>
              </a:rPr>
              <a:t>ロゴ：</a:t>
            </a:r>
            <a:r>
              <a:rPr lang="ja-JP" altLang="en-US" sz="1200" dirty="0">
                <a:solidFill>
                  <a:srgbClr val="0D0D0D"/>
                </a:solidFill>
                <a:latin typeface="メイリオ" panose="020B0604030504040204" pitchFamily="50" charset="-128"/>
                <a:ea typeface="メイリオ" panose="020B0604030504040204" pitchFamily="50" charset="-128"/>
              </a:rPr>
              <a:t>左上、広告・広告主体者表記：右下</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a:solidFill>
                  <a:srgbClr val="0D0D0D"/>
                </a:solidFill>
                <a:latin typeface="メイリオ" panose="020B0604030504040204" pitchFamily="50" charset="-128"/>
                <a:ea typeface="メイリオ" panose="020B0604030504040204" pitchFamily="50" charset="-128"/>
              </a:rPr>
              <a:t>　　②</a:t>
            </a:r>
            <a:r>
              <a:rPr lang="en-US" altLang="ja-JP" sz="1200" dirty="0">
                <a:solidFill>
                  <a:srgbClr val="0D0D0D"/>
                </a:solidFill>
                <a:latin typeface="メイリオ" panose="020B0604030504040204" pitchFamily="50" charset="-128"/>
                <a:ea typeface="メイリオ" panose="020B0604030504040204" pitchFamily="50" charset="-128"/>
              </a:rPr>
              <a:t> </a:t>
            </a:r>
            <a:r>
              <a:rPr lang="en-US" altLang="ja-JP" sz="1200" dirty="0" err="1">
                <a:solidFill>
                  <a:srgbClr val="0D0D0D"/>
                </a:solidFill>
                <a:latin typeface="メイリオ" panose="020B0604030504040204" pitchFamily="50" charset="-128"/>
                <a:ea typeface="メイリオ" panose="020B0604030504040204" pitchFamily="50" charset="-128"/>
              </a:rPr>
              <a:t>carview</a:t>
            </a:r>
            <a:r>
              <a:rPr lang="en-US" altLang="ja-JP" sz="1200" dirty="0">
                <a:solidFill>
                  <a:srgbClr val="0D0D0D"/>
                </a:solidFill>
                <a:latin typeface="メイリオ" panose="020B0604030504040204" pitchFamily="50" charset="-128"/>
                <a:ea typeface="メイリオ" panose="020B0604030504040204" pitchFamily="50" charset="-128"/>
              </a:rPr>
              <a:t>! </a:t>
            </a:r>
            <a:r>
              <a:rPr lang="ja-JP" altLang="en-US" sz="1200">
                <a:solidFill>
                  <a:srgbClr val="0D0D0D"/>
                </a:solidFill>
                <a:latin typeface="メイリオ" panose="020B0604030504040204" pitchFamily="50" charset="-128"/>
                <a:ea typeface="メイリオ" panose="020B0604030504040204" pitchFamily="50" charset="-128"/>
              </a:rPr>
              <a:t>ロゴ：</a:t>
            </a:r>
            <a:r>
              <a:rPr lang="ja-JP" altLang="en-US" sz="1200" dirty="0">
                <a:solidFill>
                  <a:srgbClr val="0D0D0D"/>
                </a:solidFill>
                <a:latin typeface="メイリオ" panose="020B0604030504040204" pitchFamily="50" charset="-128"/>
                <a:ea typeface="メイリオ" panose="020B0604030504040204" pitchFamily="50" charset="-128"/>
              </a:rPr>
              <a:t>右上、広告・広告主体者表記：左下</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a:solidFill>
                  <a:srgbClr val="0D0D0D"/>
                </a:solidFill>
                <a:latin typeface="メイリオ" panose="020B0604030504040204" pitchFamily="50" charset="-128"/>
                <a:ea typeface="メイリオ" panose="020B0604030504040204" pitchFamily="50" charset="-128"/>
              </a:rPr>
              <a:t>・ 「</a:t>
            </a:r>
            <a:r>
              <a:rPr lang="en-US" altLang="ja-JP" sz="1200" dirty="0">
                <a:solidFill>
                  <a:srgbClr val="0D0D0D"/>
                </a:solidFill>
                <a:latin typeface="メイリオ" panose="020B0604030504040204" pitchFamily="50" charset="-128"/>
                <a:ea typeface="メイリオ" panose="020B0604030504040204" pitchFamily="50" charset="-128"/>
              </a:rPr>
              <a:t> </a:t>
            </a:r>
            <a:r>
              <a:rPr lang="en-US" altLang="ja-JP" sz="1200" dirty="0" err="1">
                <a:solidFill>
                  <a:srgbClr val="0D0D0D"/>
                </a:solidFill>
                <a:latin typeface="メイリオ" panose="020B0604030504040204" pitchFamily="50" charset="-128"/>
                <a:ea typeface="メイリオ" panose="020B0604030504040204" pitchFamily="50" charset="-128"/>
              </a:rPr>
              <a:t>carview</a:t>
            </a:r>
            <a:r>
              <a:rPr lang="en-US" altLang="ja-JP" sz="1200" dirty="0">
                <a:solidFill>
                  <a:srgbClr val="0D0D0D"/>
                </a:solidFill>
                <a:latin typeface="メイリオ" panose="020B0604030504040204" pitchFamily="50" charset="-128"/>
                <a:ea typeface="メイリオ" panose="020B0604030504040204" pitchFamily="50" charset="-128"/>
              </a:rPr>
              <a:t>!</a:t>
            </a:r>
            <a:r>
              <a:rPr lang="ja-JP" altLang="en-US" sz="1200">
                <a:solidFill>
                  <a:srgbClr val="0D0D0D"/>
                </a:solidFill>
                <a:latin typeface="メイリオ" panose="020B0604030504040204" pitchFamily="50" charset="-128"/>
                <a:ea typeface="メイリオ" panose="020B0604030504040204" pitchFamily="50" charset="-128"/>
              </a:rPr>
              <a:t>」</a:t>
            </a:r>
            <a:r>
              <a:rPr lang="ja-JP" altLang="en-US" sz="1200" dirty="0">
                <a:solidFill>
                  <a:srgbClr val="0D0D0D"/>
                </a:solidFill>
                <a:latin typeface="メイリオ" panose="020B0604030504040204" pitchFamily="50" charset="-128"/>
                <a:ea typeface="メイリオ" panose="020B0604030504040204" pitchFamily="50" charset="-128"/>
              </a:rPr>
              <a:t>ロゴは、視認性を確保できるサイズで掲載、</a:t>
            </a:r>
            <a:br>
              <a:rPr lang="en-US" altLang="ja-JP" sz="1200" dirty="0">
                <a:solidFill>
                  <a:srgbClr val="0D0D0D"/>
                </a:solidFill>
                <a:latin typeface="メイリオ" panose="020B0604030504040204" pitchFamily="50" charset="-128"/>
                <a:ea typeface="メイリオ" panose="020B0604030504040204" pitchFamily="50" charset="-128"/>
              </a:rPr>
            </a:br>
            <a:r>
              <a:rPr lang="ja-JP" altLang="en-US" sz="1200" dirty="0">
                <a:solidFill>
                  <a:srgbClr val="0D0D0D"/>
                </a:solidFill>
                <a:latin typeface="メイリオ" panose="020B0604030504040204" pitchFamily="50" charset="-128"/>
                <a:ea typeface="メイリオ" panose="020B0604030504040204" pitchFamily="50" charset="-128"/>
              </a:rPr>
              <a:t>　かつ大き過ぎない適正なサイズで掲載。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・広告・広告主体者表記は、以下いずれかの表記、形式で掲載。</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①提供：クライアント名（テキスト </a:t>
            </a:r>
            <a:r>
              <a:rPr lang="en-US" altLang="ja-JP" sz="1200" dirty="0">
                <a:solidFill>
                  <a:srgbClr val="0D0D0D"/>
                </a:solidFill>
                <a:latin typeface="メイリオ" panose="020B0604030504040204" pitchFamily="50" charset="-128"/>
                <a:ea typeface="メイリオ" panose="020B0604030504040204" pitchFamily="50" charset="-128"/>
              </a:rPr>
              <a:t>or </a:t>
            </a:r>
            <a:r>
              <a:rPr lang="ja-JP" altLang="en-US" sz="1200" dirty="0">
                <a:solidFill>
                  <a:srgbClr val="0D0D0D"/>
                </a:solidFill>
                <a:latin typeface="メイリオ" panose="020B0604030504040204" pitchFamily="50" charset="-128"/>
                <a:ea typeface="メイリオ" panose="020B0604030504040204" pitchFamily="50" charset="-128"/>
              </a:rPr>
              <a:t>ロゴ）</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②</a:t>
            </a:r>
            <a:r>
              <a:rPr lang="en-US" altLang="ja-JP" sz="1200" dirty="0">
                <a:solidFill>
                  <a:srgbClr val="0D0D0D"/>
                </a:solidFill>
                <a:latin typeface="メイリオ" panose="020B0604030504040204" pitchFamily="50" charset="-128"/>
                <a:ea typeface="メイリオ" panose="020B0604030504040204" pitchFamily="50" charset="-128"/>
              </a:rPr>
              <a:t>Sponsored by </a:t>
            </a:r>
            <a:r>
              <a:rPr lang="ja-JP" altLang="en-US" sz="1200" dirty="0">
                <a:solidFill>
                  <a:srgbClr val="0D0D0D"/>
                </a:solidFill>
                <a:latin typeface="メイリオ" panose="020B0604030504040204" pitchFamily="50" charset="-128"/>
                <a:ea typeface="メイリオ" panose="020B0604030504040204" pitchFamily="50" charset="-128"/>
              </a:rPr>
              <a:t>クライアント名（テキスト </a:t>
            </a:r>
            <a:r>
              <a:rPr lang="en-US" altLang="ja-JP" sz="1200" dirty="0">
                <a:solidFill>
                  <a:srgbClr val="0D0D0D"/>
                </a:solidFill>
                <a:latin typeface="メイリオ" panose="020B0604030504040204" pitchFamily="50" charset="-128"/>
                <a:ea typeface="メイリオ" panose="020B0604030504040204" pitchFamily="50" charset="-128"/>
              </a:rPr>
              <a:t>or </a:t>
            </a:r>
            <a:r>
              <a:rPr lang="ja-JP" altLang="en-US" sz="1200" dirty="0">
                <a:solidFill>
                  <a:srgbClr val="0D0D0D"/>
                </a:solidFill>
                <a:latin typeface="メイリオ" panose="020B0604030504040204" pitchFamily="50" charset="-128"/>
                <a:ea typeface="メイリオ" panose="020B0604030504040204" pitchFamily="50" charset="-128"/>
              </a:rPr>
              <a:t>ロゴ）</a:t>
            </a:r>
            <a:endParaRPr lang="en-US" altLang="ja-JP" sz="120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広告・広告主体者表記は、</a:t>
            </a:r>
            <a:r>
              <a:rPr lang="en-US" altLang="ja-JP" sz="1050" dirty="0">
                <a:solidFill>
                  <a:srgbClr val="0D0D0D"/>
                </a:solidFill>
                <a:latin typeface="メイリオ" panose="020B0604030504040204" pitchFamily="50" charset="-128"/>
                <a:ea typeface="メイリオ" panose="020B0604030504040204" pitchFamily="50" charset="-128"/>
              </a:rPr>
              <a:t>Yahoo!</a:t>
            </a:r>
            <a:r>
              <a:rPr lang="ja-JP" altLang="en-US" sz="1050" dirty="0">
                <a:solidFill>
                  <a:srgbClr val="0D0D0D"/>
                </a:solidFill>
                <a:latin typeface="メイリオ" panose="020B0604030504040204" pitchFamily="50" charset="-128"/>
                <a:ea typeface="メイリオ" panose="020B0604030504040204" pitchFamily="50" charset="-128"/>
              </a:rPr>
              <a:t>サービスロゴの</a:t>
            </a:r>
            <a:r>
              <a:rPr lang="en-US" altLang="ja-JP" sz="1050" dirty="0">
                <a:solidFill>
                  <a:srgbClr val="0D0D0D"/>
                </a:solidFill>
                <a:latin typeface="メイリオ" panose="020B0604030504040204" pitchFamily="50" charset="-128"/>
                <a:ea typeface="メイリオ" panose="020B0604030504040204" pitchFamily="50" charset="-128"/>
              </a:rPr>
              <a:t>60%</a:t>
            </a:r>
            <a:r>
              <a:rPr lang="ja-JP" altLang="en-US" sz="1050" dirty="0">
                <a:solidFill>
                  <a:srgbClr val="0D0D0D"/>
                </a:solidFill>
                <a:latin typeface="メイリオ" panose="020B0604030504040204" pitchFamily="50" charset="-128"/>
                <a:ea typeface="メイリオ" panose="020B0604030504040204" pitchFamily="50" charset="-128"/>
              </a:rPr>
              <a:t>～</a:t>
            </a:r>
            <a:r>
              <a:rPr lang="en-US" altLang="ja-JP" sz="1050" dirty="0">
                <a:solidFill>
                  <a:srgbClr val="0D0D0D"/>
                </a:solidFill>
                <a:latin typeface="メイリオ" panose="020B0604030504040204" pitchFamily="50" charset="-128"/>
                <a:ea typeface="メイリオ" panose="020B0604030504040204" pitchFamily="50" charset="-128"/>
              </a:rPr>
              <a:t>100%</a:t>
            </a:r>
            <a:r>
              <a:rPr lang="ja-JP" altLang="en-US" sz="1050" dirty="0">
                <a:solidFill>
                  <a:srgbClr val="0D0D0D"/>
                </a:solidFill>
                <a:latin typeface="メイリオ" panose="020B0604030504040204" pitchFamily="50" charset="-128"/>
                <a:ea typeface="メイリオ" panose="020B0604030504040204" pitchFamily="50" charset="-128"/>
              </a:rPr>
              <a:t>サイズを目安とする。</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ロゴの場合、「提供」「</a:t>
            </a:r>
            <a:r>
              <a:rPr lang="en-US" altLang="ja-JP" sz="1050" dirty="0">
                <a:solidFill>
                  <a:srgbClr val="0D0D0D"/>
                </a:solidFill>
                <a:latin typeface="メイリオ" panose="020B0604030504040204" pitchFamily="50" charset="-128"/>
                <a:ea typeface="メイリオ" panose="020B0604030504040204" pitchFamily="50" charset="-128"/>
              </a:rPr>
              <a:t>Sponsored by</a:t>
            </a:r>
            <a:r>
              <a:rPr lang="ja-JP" altLang="en-US" sz="1050" dirty="0">
                <a:solidFill>
                  <a:srgbClr val="0D0D0D"/>
                </a:solidFill>
                <a:latin typeface="メイリオ" panose="020B0604030504040204" pitchFamily="50" charset="-128"/>
                <a:ea typeface="メイリオ" panose="020B0604030504040204" pitchFamily="50" charset="-128"/>
              </a:rPr>
              <a:t>」の広告表記は非表示でも可。</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広告に適用される「広告掲載基準」において「主体者の明示」が規定されています。</a:t>
            </a:r>
          </a:p>
          <a:p>
            <a:r>
              <a:rPr lang="ja-JP" altLang="en-US" sz="1050" dirty="0">
                <a:solidFill>
                  <a:srgbClr val="0D0D0D"/>
                </a:solidFill>
                <a:latin typeface="メイリオ" panose="020B0604030504040204" pitchFamily="50" charset="-128"/>
                <a:ea typeface="メイリオ" panose="020B0604030504040204" pitchFamily="50" charset="-128"/>
              </a:rPr>
              <a:t>　　　（参照）</a:t>
            </a:r>
            <a:r>
              <a:rPr lang="en-US" altLang="ja-JP" sz="1050" dirty="0">
                <a:solidFill>
                  <a:srgbClr val="0D0D0D"/>
                </a:solidFill>
                <a:latin typeface="メイリオ" panose="020B0604030504040204" pitchFamily="50" charset="-128"/>
                <a:ea typeface="メイリオ" panose="020B0604030504040204" pitchFamily="50" charset="-128"/>
                <a:hlinkClick r:id="rId4">
                  <a:extLst>
                    <a:ext uri="{A12FA001-AC4F-418D-AE19-62706E023703}">
                      <ahyp:hlinkClr xmlns:ahyp="http://schemas.microsoft.com/office/drawing/2018/hyperlinkcolor" val="tx"/>
                    </a:ext>
                  </a:extLst>
                </a:hlinkClick>
              </a:rPr>
              <a:t>Yahoo!</a:t>
            </a:r>
            <a:r>
              <a:rPr lang="ja-JP" altLang="en-US" sz="1050" dirty="0">
                <a:solidFill>
                  <a:srgbClr val="0D0D0D"/>
                </a:solidFill>
                <a:latin typeface="メイリオ" panose="020B0604030504040204" pitchFamily="50" charset="-128"/>
                <a:ea typeface="メイリオ" panose="020B0604030504040204" pitchFamily="50" charset="-128"/>
                <a:hlinkClick r:id="rId4">
                  <a:extLst>
                    <a:ext uri="{A12FA001-AC4F-418D-AE19-62706E023703}">
                      <ahyp:hlinkClr xmlns:ahyp="http://schemas.microsoft.com/office/drawing/2018/hyperlinkcolor" val="tx"/>
                    </a:ext>
                  </a:extLst>
                </a:hlinkClick>
              </a:rPr>
              <a:t>広告ヘルプページ</a:t>
            </a:r>
            <a:endParaRPr lang="en-US" altLang="ja-JP" sz="105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1.</a:t>
            </a:r>
            <a:r>
              <a:rPr lang="ja-JP" altLang="en-US" sz="1050" dirty="0">
                <a:solidFill>
                  <a:srgbClr val="0D0D0D"/>
                </a:solidFill>
                <a:latin typeface="メイリオ" panose="020B0604030504040204" pitchFamily="50" charset="-128"/>
                <a:ea typeface="メイリオ" panose="020B0604030504040204" pitchFamily="50" charset="-128"/>
              </a:rPr>
              <a:t>会社名、ブランド名、商品名、サービス名のいずれかのロゴマークの表記商品写真などでの代替はできません。</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また、商標登録されていないものを使用する場合は、必ず会社名も明記してください。</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2.</a:t>
            </a:r>
            <a:r>
              <a:rPr lang="ja-JP" altLang="en-US" sz="1050" dirty="0">
                <a:solidFill>
                  <a:srgbClr val="0D0D0D"/>
                </a:solidFill>
                <a:latin typeface="メイリオ" panose="020B0604030504040204" pitchFamily="50" charset="-128"/>
                <a:ea typeface="メイリオ" panose="020B0604030504040204" pitchFamily="50" charset="-128"/>
              </a:rPr>
              <a:t>「提供：○○」などの表記</a:t>
            </a:r>
          </a:p>
          <a:p>
            <a:pPr>
              <a:lnSpc>
                <a:spcPct val="130000"/>
              </a:lnSpc>
            </a:pP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a:t>
            </a:r>
            <a:r>
              <a:rPr lang="ja-JP" altLang="en-US" sz="1050" dirty="0">
                <a:solidFill>
                  <a:srgbClr val="0D0D0D"/>
                </a:solidFill>
                <a:latin typeface="メイリオ" panose="020B0604030504040204" pitchFamily="50" charset="-128"/>
                <a:ea typeface="メイリオ" panose="020B0604030504040204" pitchFamily="50" charset="-128"/>
              </a:rPr>
              <a:t>広告の四隅のいずれかに「インフォメーションアイコン」が表示されます。</a:t>
            </a:r>
            <a:br>
              <a:rPr lang="en-US" altLang="ja-JP" sz="1050" dirty="0">
                <a:solidFill>
                  <a:srgbClr val="0D0D0D"/>
                </a:solidFill>
                <a:latin typeface="メイリオ" panose="020B0604030504040204" pitchFamily="50" charset="-128"/>
                <a:ea typeface="メイリオ" panose="020B0604030504040204" pitchFamily="50" charset="-128"/>
              </a:rPr>
            </a:br>
            <a:r>
              <a:rPr lang="ja-JP" altLang="en-US" sz="1050" dirty="0">
                <a:solidFill>
                  <a:srgbClr val="0D0D0D"/>
                </a:solidFill>
                <a:latin typeface="メイリオ" panose="020B0604030504040204" pitchFamily="50" charset="-128"/>
                <a:ea typeface="メイリオ" panose="020B0604030504040204" pitchFamily="50" charset="-128"/>
              </a:rPr>
              <a:t>　　　　</a:t>
            </a:r>
            <a:r>
              <a:rPr lang="en-US" altLang="ja-JP" sz="1050" dirty="0">
                <a:solidFill>
                  <a:srgbClr val="0D0D0D"/>
                </a:solidFill>
                <a:latin typeface="メイリオ" panose="020B0604030504040204" pitchFamily="50" charset="-128"/>
                <a:ea typeface="メイリオ" panose="020B0604030504040204" pitchFamily="50" charset="-128"/>
              </a:rPr>
              <a:t>Yahoo!</a:t>
            </a:r>
            <a:r>
              <a:rPr lang="ja-JP" altLang="en-US" sz="1050" dirty="0">
                <a:solidFill>
                  <a:srgbClr val="0D0D0D"/>
                </a:solidFill>
                <a:latin typeface="メイリオ" panose="020B0604030504040204" pitchFamily="50" charset="-128"/>
                <a:ea typeface="メイリオ" panose="020B0604030504040204" pitchFamily="50" charset="-128"/>
              </a:rPr>
              <a:t>広告の規制で定める明記必須項目や常時表示すべき要素は避けて配置ください。</a:t>
            </a:r>
            <a:endParaRPr lang="en-US" altLang="ja-JP" sz="1050" dirty="0">
              <a:solidFill>
                <a:srgbClr val="0D0D0D"/>
              </a:solidFill>
              <a:latin typeface="メイリオ" panose="020B0604030504040204" pitchFamily="50" charset="-128"/>
              <a:ea typeface="メイリオ" panose="020B0604030504040204" pitchFamily="50" charset="-128"/>
            </a:endParaRPr>
          </a:p>
          <a:p>
            <a:pPr>
              <a:lnSpc>
                <a:spcPct val="130000"/>
              </a:lnSpc>
            </a:pPr>
            <a:r>
              <a:rPr lang="ja-JP" altLang="en-US" sz="1200" dirty="0">
                <a:solidFill>
                  <a:srgbClr val="0D0D0D"/>
                </a:solidFill>
                <a:latin typeface="メイリオ" panose="020B0604030504040204" pitchFamily="50" charset="-128"/>
                <a:ea typeface="メイリオ" panose="020B0604030504040204" pitchFamily="50" charset="-128"/>
              </a:rPr>
              <a:t>・その他、使用にあたっては別紙「</a:t>
            </a:r>
            <a:r>
              <a:rPr lang="ja-JP" altLang="en-US" sz="1200" dirty="0">
                <a:solidFill>
                  <a:srgbClr val="0D0D0D"/>
                </a:solidFill>
                <a:latin typeface="メイリオ" panose="020B0604030504040204" pitchFamily="50" charset="-128"/>
                <a:ea typeface="メイリオ" panose="020B0604030504040204" pitchFamily="50" charset="-128"/>
                <a:hlinkClick r:id="rId5">
                  <a:extLst>
                    <a:ext uri="{A12FA001-AC4F-418D-AE19-62706E023703}">
                      <ahyp:hlinkClr xmlns:ahyp="http://schemas.microsoft.com/office/drawing/2018/hyperlinkcolor" val="tx"/>
                    </a:ext>
                  </a:extLst>
                </a:hlinkClick>
              </a:rPr>
              <a:t>タイアップ広告・クリエイティブ企画商品の誘導広告クリエイティブにおける表記ガイドライン</a:t>
            </a:r>
            <a:r>
              <a:rPr lang="ja-JP" altLang="en-US" sz="1200" dirty="0">
                <a:solidFill>
                  <a:srgbClr val="0D0D0D"/>
                </a:solidFill>
                <a:latin typeface="メイリオ" panose="020B0604030504040204" pitchFamily="50" charset="-128"/>
                <a:ea typeface="メイリオ" panose="020B0604030504040204" pitchFamily="50" charset="-128"/>
              </a:rPr>
              <a:t>」を遵守。</a:t>
            </a:r>
            <a:endParaRPr lang="en-US" altLang="ja-JP" sz="1200" dirty="0">
              <a:solidFill>
                <a:srgbClr val="0D0D0D"/>
              </a:solidFill>
              <a:latin typeface="メイリオ" panose="020B0604030504040204" pitchFamily="50" charset="-128"/>
              <a:ea typeface="メイリオ" panose="020B0604030504040204" pitchFamily="50" charset="-128"/>
            </a:endParaRPr>
          </a:p>
        </p:txBody>
      </p:sp>
      <p:sp>
        <p:nvSpPr>
          <p:cNvPr id="36" name="フッター プレースホルダー 3">
            <a:extLst>
              <a:ext uri="{FF2B5EF4-FFF2-40B4-BE49-F238E27FC236}">
                <a16:creationId xmlns:a16="http://schemas.microsoft.com/office/drawing/2014/main" id="{E179FC9B-6AA5-ED18-FAFB-76CB4358D39B}"/>
              </a:ext>
            </a:extLst>
          </p:cNvPr>
          <p:cNvSpPr txBox="1">
            <a:spLocks/>
          </p:cNvSpPr>
          <p:nvPr/>
        </p:nvSpPr>
        <p:spPr>
          <a:xfrm>
            <a:off x="1939513" y="383310"/>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defRPr/>
            </a:pPr>
            <a:endParaRPr lang="ja-JP" altLang="en-US" sz="800" dirty="0">
              <a:solidFill>
                <a:prstClr val="black"/>
              </a:solidFill>
              <a:latin typeface="Meiryo" panose="020B0604030504040204" pitchFamily="34" charset="-128"/>
            </a:endParaRPr>
          </a:p>
        </p:txBody>
      </p:sp>
      <p:sp>
        <p:nvSpPr>
          <p:cNvPr id="40" name="角丸四角形 26">
            <a:extLst>
              <a:ext uri="{FF2B5EF4-FFF2-40B4-BE49-F238E27FC236}">
                <a16:creationId xmlns:a16="http://schemas.microsoft.com/office/drawing/2014/main" id="{8DFA4DE3-3852-2A3D-EC22-4543ABC8EC2E}"/>
              </a:ext>
            </a:extLst>
          </p:cNvPr>
          <p:cNvSpPr/>
          <p:nvPr/>
        </p:nvSpPr>
        <p:spPr>
          <a:xfrm>
            <a:off x="4284167" y="1037403"/>
            <a:ext cx="3623667" cy="560488"/>
          </a:xfrm>
          <a:prstGeom prst="roundRect">
            <a:avLst>
              <a:gd name="adj" fmla="val 50000"/>
            </a:avLst>
          </a:prstGeom>
          <a:solidFill>
            <a:srgbClr val="EBEBEB"/>
          </a:solidFill>
          <a:ln w="69850">
            <a:solidFill>
              <a:srgbClr val="FFFFFF"/>
            </a:solidFill>
          </a:ln>
        </p:spPr>
        <p:txBody>
          <a:bodyPr wrap="none" lIns="0" tIns="36000" rIns="0" bIns="0" anchor="ctr">
            <a:noAutofit/>
          </a:bodyPr>
          <a:lstStyle/>
          <a:p>
            <a:pPr algn="ctr">
              <a:defRPr/>
            </a:pPr>
            <a:r>
              <a:rPr kumimoji="0" lang="ja-JP" altLang="en-US" sz="1600" kern="0">
                <a:solidFill>
                  <a:srgbClr val="000000">
                    <a:lumMod val="75000"/>
                    <a:lumOff val="25000"/>
                  </a:srgbClr>
                </a:solidFill>
                <a:latin typeface="Meiryo" panose="020B0604030504040204" pitchFamily="34" charset="-128"/>
              </a:rPr>
              <a:t>標準（推奨）表記</a:t>
            </a:r>
          </a:p>
        </p:txBody>
      </p:sp>
      <p:sp>
        <p:nvSpPr>
          <p:cNvPr id="4" name="正方形/長方形 3">
            <a:extLst>
              <a:ext uri="{FF2B5EF4-FFF2-40B4-BE49-F238E27FC236}">
                <a16:creationId xmlns:a16="http://schemas.microsoft.com/office/drawing/2014/main" id="{B6A00B5B-B426-2F87-4E3B-27B71E55FD0B}"/>
              </a:ext>
            </a:extLst>
          </p:cNvPr>
          <p:cNvSpPr/>
          <p:nvPr/>
        </p:nvSpPr>
        <p:spPr>
          <a:xfrm>
            <a:off x="8114009" y="2574787"/>
            <a:ext cx="2679887" cy="2148176"/>
          </a:xfrm>
          <a:prstGeom prst="rect">
            <a:avLst/>
          </a:prstGeom>
          <a:solidFill>
            <a:schemeClr val="accent2">
              <a:lumMod val="20000"/>
              <a:lumOff val="80000"/>
            </a:schemeClr>
          </a:solidFill>
          <a:ln w="9525" cap="flat" cmpd="sng" algn="ctr">
            <a:solidFill>
              <a:schemeClr val="accent2"/>
            </a:solidFill>
            <a:prstDash val="solid"/>
          </a:ln>
          <a:effectLst>
            <a:outerShdw dist="38100" dir="2700000" algn="tl" rotWithShape="0">
              <a:srgbClr val="C9002C">
                <a:alpha val="40000"/>
              </a:srgb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algn="ctr" eaLnBrk="1" fontAlgn="auto" hangingPunct="1">
              <a:spcBef>
                <a:spcPts val="0"/>
              </a:spcBef>
              <a:spcAft>
                <a:spcPts val="0"/>
              </a:spcAft>
              <a:defRPr/>
            </a:pPr>
            <a:r>
              <a:rPr kumimoji="0" lang="ja-JP" altLang="en-US" sz="1400" b="1" kern="0">
                <a:solidFill>
                  <a:schemeClr val="accent4"/>
                </a:solidFill>
                <a:latin typeface="Meiryo" panose="020B0604030504040204" pitchFamily="34" charset="-128"/>
                <a:ea typeface="Meiryo" panose="020B0604030504040204" pitchFamily="34" charset="-128"/>
              </a:rPr>
              <a:t>誘導広告バナー</a:t>
            </a:r>
          </a:p>
        </p:txBody>
      </p:sp>
      <p:sp>
        <p:nvSpPr>
          <p:cNvPr id="5" name="フッター プレースホルダー 3">
            <a:extLst>
              <a:ext uri="{FF2B5EF4-FFF2-40B4-BE49-F238E27FC236}">
                <a16:creationId xmlns:a16="http://schemas.microsoft.com/office/drawing/2014/main" id="{3708B7AB-2EF7-B6D7-2171-40343C1A281D}"/>
              </a:ext>
            </a:extLst>
          </p:cNvPr>
          <p:cNvSpPr txBox="1">
            <a:spLocks/>
          </p:cNvSpPr>
          <p:nvPr/>
        </p:nvSpPr>
        <p:spPr>
          <a:xfrm>
            <a:off x="8145836" y="2500081"/>
            <a:ext cx="1440160" cy="365125"/>
          </a:xfrm>
          <a:prstGeom prst="rect">
            <a:avLst/>
          </a:prstGeom>
        </p:spPr>
        <p:txBody>
          <a:bodyPr vert="horz" lIns="91440" tIns="45720" rIns="91440" bIns="45720" rtlCol="0" anchor="ctr"/>
          <a:lstStyle>
            <a:defPPr>
              <a:defRPr lang="ja-JP"/>
            </a:defPPr>
            <a:lvl1pPr marL="0" algn="ctr" defTabSz="914400" rtl="0" eaLnBrk="1" fontAlgn="base" latinLnBrk="0" hangingPunct="1">
              <a:spcBef>
                <a:spcPct val="0"/>
              </a:spcBef>
              <a:spcAft>
                <a:spcPct val="0"/>
              </a:spcAft>
              <a:defRPr kumimoji="1" sz="700" kern="1200">
                <a:solidFill>
                  <a:schemeClr val="tx1"/>
                </a:solidFill>
                <a:latin typeface="+mn-lt"/>
                <a:ea typeface="+mn-ea"/>
                <a:cs typeface="+mn-cs"/>
              </a:defRPr>
            </a:lvl1pPr>
            <a:lvl2pPr marL="457200" algn="l" defTabSz="914400" rtl="0" eaLnBrk="1" fontAlgn="base" latinLnBrk="0" hangingPunct="1">
              <a:spcBef>
                <a:spcPct val="0"/>
              </a:spcBef>
              <a:spcAft>
                <a:spcPct val="0"/>
              </a:spcAft>
              <a:defRPr kumimoji="1" sz="1800" kern="1200">
                <a:solidFill>
                  <a:schemeClr val="tx1"/>
                </a:solidFill>
                <a:latin typeface="+mn-lt"/>
                <a:ea typeface="+mn-ea"/>
                <a:cs typeface="+mn-cs"/>
              </a:defRPr>
            </a:lvl2pPr>
            <a:lvl3pPr marL="914400" algn="l" defTabSz="914400" rtl="0" eaLnBrk="1" fontAlgn="base" latinLnBrk="0" hangingPunct="1">
              <a:spcBef>
                <a:spcPct val="0"/>
              </a:spcBef>
              <a:spcAft>
                <a:spcPct val="0"/>
              </a:spcAft>
              <a:defRPr kumimoji="1" sz="1800" kern="1200">
                <a:solidFill>
                  <a:schemeClr val="tx1"/>
                </a:solidFill>
                <a:latin typeface="+mn-lt"/>
                <a:ea typeface="+mn-ea"/>
                <a:cs typeface="+mn-cs"/>
              </a:defRPr>
            </a:lvl3pPr>
            <a:lvl4pPr marL="1371600" algn="l" defTabSz="914400" rtl="0" eaLnBrk="1" fontAlgn="base" latinLnBrk="0" hangingPunct="1">
              <a:spcBef>
                <a:spcPct val="0"/>
              </a:spcBef>
              <a:spcAft>
                <a:spcPct val="0"/>
              </a:spcAft>
              <a:defRPr kumimoji="1" sz="1800" kern="1200">
                <a:solidFill>
                  <a:schemeClr val="tx1"/>
                </a:solidFill>
                <a:latin typeface="+mn-lt"/>
                <a:ea typeface="+mn-ea"/>
                <a:cs typeface="+mn-cs"/>
              </a:defRPr>
            </a:lvl4pPr>
            <a:lvl5pPr marL="1828800" algn="l" defTabSz="914400" rtl="0" eaLnBrk="1" fontAlgn="base" latinLnBrk="0" hangingPunct="1">
              <a:spcBef>
                <a:spcPct val="0"/>
              </a:spcBef>
              <a:spcAft>
                <a:spcPct val="0"/>
              </a:spcAft>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fontAlgn="auto">
              <a:spcBef>
                <a:spcPts val="0"/>
              </a:spcBef>
              <a:spcAft>
                <a:spcPts val="0"/>
              </a:spcAft>
              <a:defRPr/>
            </a:pPr>
            <a:endParaRPr lang="ja-JP" altLang="en-US" sz="800" dirty="0">
              <a:solidFill>
                <a:prstClr val="black"/>
              </a:solidFill>
              <a:latin typeface="Meiryo" panose="020B0604030504040204" pitchFamily="34" charset="-128"/>
            </a:endParaRPr>
          </a:p>
        </p:txBody>
      </p:sp>
      <p:sp>
        <p:nvSpPr>
          <p:cNvPr id="6" name="角丸四角形 23">
            <a:extLst>
              <a:ext uri="{FF2B5EF4-FFF2-40B4-BE49-F238E27FC236}">
                <a16:creationId xmlns:a16="http://schemas.microsoft.com/office/drawing/2014/main" id="{562922B6-99EE-F371-4440-1215F4759718}"/>
              </a:ext>
            </a:extLst>
          </p:cNvPr>
          <p:cNvSpPr/>
          <p:nvPr/>
        </p:nvSpPr>
        <p:spPr>
          <a:xfrm>
            <a:off x="9944954" y="4347801"/>
            <a:ext cx="720080" cy="255607"/>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horz" wrap="none" lIns="91440" tIns="72000" rIns="91440" bIns="45720" numCol="1" spcCol="0" rtlCol="0" fromWordArt="0" anchor="ctr" anchorCtr="0" forceAA="0" compatLnSpc="1">
            <a:prstTxWarp prst="textNoShape">
              <a:avLst/>
            </a:prstTxWarp>
            <a:no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algn="ctr" eaLnBrk="1" fontAlgn="auto" hangingPunct="1">
              <a:spcBef>
                <a:spcPts val="0"/>
              </a:spcBef>
              <a:spcAft>
                <a:spcPts val="0"/>
              </a:spcAft>
              <a:defRPr/>
            </a:pPr>
            <a:r>
              <a:rPr lang="ja-JP" altLang="en-US" sz="800" dirty="0">
                <a:solidFill>
                  <a:srgbClr val="FFFFFF"/>
                </a:solidFill>
                <a:latin typeface="Meiryo" panose="020B0604030504040204" pitchFamily="34" charset="-128"/>
                <a:ea typeface="Meiryo" panose="020B0604030504040204" pitchFamily="34" charset="-128"/>
              </a:rPr>
              <a:t>クライアント</a:t>
            </a:r>
            <a:endParaRPr lang="en-US" altLang="ja-JP" sz="800" dirty="0">
              <a:solidFill>
                <a:srgbClr val="FFFFFF"/>
              </a:solidFill>
              <a:latin typeface="Meiryo" panose="020B0604030504040204" pitchFamily="34" charset="-128"/>
              <a:ea typeface="Meiryo" panose="020B0604030504040204" pitchFamily="34" charset="-128"/>
            </a:endParaRPr>
          </a:p>
          <a:p>
            <a:pPr algn="ctr" eaLnBrk="1" fontAlgn="auto" hangingPunct="1">
              <a:spcBef>
                <a:spcPts val="0"/>
              </a:spcBef>
              <a:spcAft>
                <a:spcPts val="0"/>
              </a:spcAft>
              <a:defRPr/>
            </a:pPr>
            <a:r>
              <a:rPr lang="ja-JP" altLang="en-US" sz="800" dirty="0">
                <a:solidFill>
                  <a:srgbClr val="FFFFFF"/>
                </a:solidFill>
                <a:latin typeface="Meiryo" panose="020B0604030504040204" pitchFamily="34" charset="-128"/>
                <a:ea typeface="Meiryo" panose="020B0604030504040204" pitchFamily="34" charset="-128"/>
              </a:rPr>
              <a:t>ロゴ</a:t>
            </a:r>
          </a:p>
        </p:txBody>
      </p:sp>
      <p:sp>
        <p:nvSpPr>
          <p:cNvPr id="8" name="テキスト ボックス 37">
            <a:extLst>
              <a:ext uri="{FF2B5EF4-FFF2-40B4-BE49-F238E27FC236}">
                <a16:creationId xmlns:a16="http://schemas.microsoft.com/office/drawing/2014/main" id="{6595C232-F847-8C2E-35F5-329616AC3047}"/>
              </a:ext>
            </a:extLst>
          </p:cNvPr>
          <p:cNvSpPr txBox="1"/>
          <p:nvPr/>
        </p:nvSpPr>
        <p:spPr>
          <a:xfrm>
            <a:off x="7992014" y="2241022"/>
            <a:ext cx="2431797" cy="276999"/>
          </a:xfrm>
          <a:prstGeom prst="rect">
            <a:avLst/>
          </a:prstGeom>
          <a:noFill/>
        </p:spPr>
        <p:txBody>
          <a:bodyPr wrap="square" rtlCol="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eaLnBrk="1" fontAlgn="auto" hangingPunct="1">
              <a:spcBef>
                <a:spcPts val="0"/>
              </a:spcBef>
              <a:spcAft>
                <a:spcPts val="0"/>
              </a:spcAft>
            </a:pPr>
            <a:r>
              <a:rPr lang="ja-JP" altLang="en-US" sz="1200">
                <a:solidFill>
                  <a:srgbClr val="0D0D0D"/>
                </a:solidFill>
                <a:latin typeface="Meiryo" panose="020B0604030504040204" pitchFamily="34" charset="-128"/>
                <a:ea typeface="Meiryo" panose="020B0604030504040204" pitchFamily="34" charset="-128"/>
              </a:rPr>
              <a:t>▼</a:t>
            </a:r>
            <a:r>
              <a:rPr lang="ja-JP" altLang="en-US" sz="900">
                <a:solidFill>
                  <a:srgbClr val="0D0D0D"/>
                </a:solidFill>
                <a:latin typeface="Meiryo" panose="020B0604030504040204" pitchFamily="34" charset="-128"/>
                <a:ea typeface="Meiryo" panose="020B0604030504040204" pitchFamily="34" charset="-128"/>
              </a:rPr>
              <a:t>誘導広告　クリエイティブイメージ</a:t>
            </a:r>
          </a:p>
        </p:txBody>
      </p:sp>
      <p:sp>
        <p:nvSpPr>
          <p:cNvPr id="11" name="角丸四角形 27">
            <a:extLst>
              <a:ext uri="{FF2B5EF4-FFF2-40B4-BE49-F238E27FC236}">
                <a16:creationId xmlns:a16="http://schemas.microsoft.com/office/drawing/2014/main" id="{C9F7E906-822F-A22E-3B99-5BF83914D679}"/>
              </a:ext>
            </a:extLst>
          </p:cNvPr>
          <p:cNvSpPr/>
          <p:nvPr/>
        </p:nvSpPr>
        <p:spPr>
          <a:xfrm>
            <a:off x="8145836" y="2549928"/>
            <a:ext cx="1074246" cy="365125"/>
          </a:xfrm>
          <a:prstGeom prst="roundRect">
            <a:avLst>
              <a:gd name="adj" fmla="val 50000"/>
            </a:avLst>
          </a:prstGeom>
          <a:noFill/>
          <a:ln w="25400" cap="rnd" cmpd="sng" algn="ctr">
            <a:solidFill>
              <a:schemeClr val="tx1"/>
            </a:solidFill>
            <a:prstDash val="sysDot"/>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algn="ctr" eaLnBrk="1" fontAlgn="auto" hangingPunct="1">
              <a:spcBef>
                <a:spcPts val="0"/>
              </a:spcBef>
              <a:spcAft>
                <a:spcPts val="0"/>
              </a:spcAft>
              <a:defRPr/>
            </a:pPr>
            <a:endParaRPr kumimoji="0" lang="ja-JP" altLang="en-US" kern="0">
              <a:solidFill>
                <a:srgbClr val="0D0D0D"/>
              </a:solidFill>
              <a:latin typeface="Meiryo" panose="020B0604030504040204" pitchFamily="34" charset="-128"/>
              <a:ea typeface="Meiryo" panose="020B0604030504040204" pitchFamily="34" charset="-128"/>
            </a:endParaRPr>
          </a:p>
        </p:txBody>
      </p:sp>
      <p:cxnSp>
        <p:nvCxnSpPr>
          <p:cNvPr id="13" name="カギ線コネクタ 29">
            <a:extLst>
              <a:ext uri="{FF2B5EF4-FFF2-40B4-BE49-F238E27FC236}">
                <a16:creationId xmlns:a16="http://schemas.microsoft.com/office/drawing/2014/main" id="{775BB044-DA89-5EBC-6694-CADA0947A76A}"/>
              </a:ext>
            </a:extLst>
          </p:cNvPr>
          <p:cNvCxnSpPr>
            <a:cxnSpLocks/>
            <a:stCxn id="11" idx="1"/>
          </p:cNvCxnSpPr>
          <p:nvPr/>
        </p:nvCxnSpPr>
        <p:spPr>
          <a:xfrm rot="10800000" flipH="1" flipV="1">
            <a:off x="8145835" y="2732490"/>
            <a:ext cx="261423" cy="2602749"/>
          </a:xfrm>
          <a:prstGeom prst="bentConnector3">
            <a:avLst>
              <a:gd name="adj1" fmla="val -87444"/>
            </a:avLst>
          </a:prstGeom>
          <a:noFill/>
          <a:ln w="25400" cap="rnd" cmpd="sng" algn="ctr">
            <a:solidFill>
              <a:schemeClr val="tx1"/>
            </a:solidFill>
            <a:prstDash val="sysDot"/>
            <a:bevel/>
            <a:tailEnd type="triangle" w="lg" len="med"/>
          </a:ln>
          <a:effectLst/>
        </p:spPr>
      </p:cxnSp>
      <p:sp>
        <p:nvSpPr>
          <p:cNvPr id="14" name="角丸四角形 30">
            <a:extLst>
              <a:ext uri="{FF2B5EF4-FFF2-40B4-BE49-F238E27FC236}">
                <a16:creationId xmlns:a16="http://schemas.microsoft.com/office/drawing/2014/main" id="{14BA5EE8-8B8A-CFB7-1C83-1A819B06D169}"/>
              </a:ext>
            </a:extLst>
          </p:cNvPr>
          <p:cNvSpPr/>
          <p:nvPr/>
        </p:nvSpPr>
        <p:spPr>
          <a:xfrm>
            <a:off x="9839608" y="4308716"/>
            <a:ext cx="930773" cy="333255"/>
          </a:xfrm>
          <a:prstGeom prst="roundRect">
            <a:avLst>
              <a:gd name="adj" fmla="val 50000"/>
            </a:avLst>
          </a:prstGeom>
          <a:noFill/>
          <a:ln w="25400" cap="rnd" cmpd="sng" algn="ctr">
            <a:solidFill>
              <a:schemeClr val="tx1"/>
            </a:solidFill>
            <a:prstDash val="sysDot"/>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pPr algn="ctr" eaLnBrk="1" fontAlgn="auto" hangingPunct="1">
              <a:spcBef>
                <a:spcPts val="0"/>
              </a:spcBef>
              <a:spcAft>
                <a:spcPts val="0"/>
              </a:spcAft>
              <a:defRPr/>
            </a:pPr>
            <a:endParaRPr kumimoji="0" lang="ja-JP" altLang="en-US" kern="0">
              <a:solidFill>
                <a:srgbClr val="000000"/>
              </a:solidFill>
              <a:latin typeface="Meiryo" panose="020B0604030504040204" pitchFamily="34" charset="-128"/>
              <a:ea typeface="Meiryo" panose="020B0604030504040204" pitchFamily="34" charset="-128"/>
            </a:endParaRPr>
          </a:p>
        </p:txBody>
      </p:sp>
      <p:pic>
        <p:nvPicPr>
          <p:cNvPr id="16" name="グラフィックス 45" descr="バッジ: チェックマーク 1 単色塗りつぶし">
            <a:extLst>
              <a:ext uri="{FF2B5EF4-FFF2-40B4-BE49-F238E27FC236}">
                <a16:creationId xmlns:a16="http://schemas.microsoft.com/office/drawing/2014/main" id="{6267FDC1-73F8-B7E9-5EB5-7F9C36E0C5A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061162" y="2780904"/>
            <a:ext cx="215656" cy="215656"/>
          </a:xfrm>
          <a:prstGeom prst="rect">
            <a:avLst/>
          </a:prstGeom>
        </p:spPr>
      </p:pic>
      <p:pic>
        <p:nvPicPr>
          <p:cNvPr id="17" name="グラフィックス 46" descr="バッジ: チェックマーク 1 単色塗りつぶし">
            <a:extLst>
              <a:ext uri="{FF2B5EF4-FFF2-40B4-BE49-F238E27FC236}">
                <a16:creationId xmlns:a16="http://schemas.microsoft.com/office/drawing/2014/main" id="{797669A9-E507-FFD0-9548-10C84CA0C7F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684990" y="4276749"/>
            <a:ext cx="215656" cy="215656"/>
          </a:xfrm>
          <a:prstGeom prst="rect">
            <a:avLst/>
          </a:prstGeom>
        </p:spPr>
      </p:pic>
      <p:pic>
        <p:nvPicPr>
          <p:cNvPr id="3" name="図 2">
            <a:extLst>
              <a:ext uri="{FF2B5EF4-FFF2-40B4-BE49-F238E27FC236}">
                <a16:creationId xmlns:a16="http://schemas.microsoft.com/office/drawing/2014/main" id="{2A3A521B-7A8D-EB89-3A33-A01D8A48751A}"/>
              </a:ext>
            </a:extLst>
          </p:cNvPr>
          <p:cNvPicPr>
            <a:picLocks noChangeAspect="1"/>
          </p:cNvPicPr>
          <p:nvPr/>
        </p:nvPicPr>
        <p:blipFill>
          <a:blip r:embed="rId8"/>
          <a:stretch>
            <a:fillRect/>
          </a:stretch>
        </p:blipFill>
        <p:spPr>
          <a:xfrm>
            <a:off x="8366797" y="2619735"/>
            <a:ext cx="609271" cy="225509"/>
          </a:xfrm>
          <a:prstGeom prst="rect">
            <a:avLst/>
          </a:prstGeom>
        </p:spPr>
      </p:pic>
    </p:spTree>
    <p:extLst>
      <p:ext uri="{BB962C8B-B14F-4D97-AF65-F5344CB8AC3E}">
        <p14:creationId xmlns:p14="http://schemas.microsoft.com/office/powerpoint/2010/main" val="32225866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プレースホルダー 10">
            <a:extLst>
              <a:ext uri="{FF2B5EF4-FFF2-40B4-BE49-F238E27FC236}">
                <a16:creationId xmlns:a16="http://schemas.microsoft.com/office/drawing/2014/main" id="{83FBD00F-77AA-93C7-31A2-FA74AFB2399E}"/>
              </a:ext>
            </a:extLst>
          </p:cNvPr>
          <p:cNvPicPr>
            <a:picLocks noGrp="1" noChangeAspect="1"/>
          </p:cNvPicPr>
          <p:nvPr>
            <p:ph type="pic" sz="quarter" idx="15"/>
          </p:nvPr>
        </p:nvPicPr>
        <p:blipFill>
          <a:blip r:embed="rId2"/>
          <a:srcRect t="137" b="137"/>
          <a:stretch/>
        </p:blipFill>
        <p:spPr>
          <a:solidFill>
            <a:srgbClr val="FFFFFF"/>
          </a:solidFill>
        </p:spPr>
      </p:pic>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p:txBody>
          <a:bodyPr/>
          <a:lstStyle/>
          <a:p>
            <a:r>
              <a:rPr lang="ja-JP" altLang="en-US" dirty="0"/>
              <a:t>概要</a:t>
            </a:r>
            <a:endParaRPr kumimoji="1" lang="ja-JP" altLang="en-US" dirty="0"/>
          </a:p>
        </p:txBody>
      </p:sp>
      <p:sp>
        <p:nvSpPr>
          <p:cNvPr id="8" name="テキスト プレースホルダー 7">
            <a:extLst>
              <a:ext uri="{FF2B5EF4-FFF2-40B4-BE49-F238E27FC236}">
                <a16:creationId xmlns:a16="http://schemas.microsoft.com/office/drawing/2014/main" id="{E674F640-62D4-F9A0-1F1C-08F19ECDCC0B}"/>
              </a:ext>
            </a:extLst>
          </p:cNvPr>
          <p:cNvSpPr>
            <a:spLocks noGrp="1"/>
          </p:cNvSpPr>
          <p:nvPr>
            <p:ph type="body" sz="quarter" idx="20"/>
          </p:nvPr>
        </p:nvSpPr>
        <p:spPr/>
        <p:txBody>
          <a:bodyPr/>
          <a:lstStyle/>
          <a:p>
            <a:r>
              <a:rPr lang="en-US" altLang="ja-JP" dirty="0"/>
              <a:t>01</a:t>
            </a:r>
            <a:endParaRPr lang="ja-JP" altLang="en-US"/>
          </a:p>
        </p:txBody>
      </p:sp>
    </p:spTree>
    <p:extLst>
      <p:ext uri="{BB962C8B-B14F-4D97-AF65-F5344CB8AC3E}">
        <p14:creationId xmlns:p14="http://schemas.microsoft.com/office/powerpoint/2010/main" val="2615347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F786E-33B8-5B43-3D0E-069EBEACACAD}"/>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E83382DD-0571-1D23-5663-0D9B9F789F4C}"/>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4D1749B8-C299-07C5-D7CD-0AA731D0DD1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5" name="テキスト プレースホルダー 1">
            <a:extLst>
              <a:ext uri="{FF2B5EF4-FFF2-40B4-BE49-F238E27FC236}">
                <a16:creationId xmlns:a16="http://schemas.microsoft.com/office/drawing/2014/main" id="{71728752-1C8B-9CFE-5B16-E34BCE341289}"/>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en-US" altLang="ja-JP" dirty="0">
                <a:solidFill>
                  <a:srgbClr val="000048"/>
                </a:solidFill>
                <a:latin typeface="Meiryo" panose="020B0604030504040204" pitchFamily="34" charset="-128"/>
                <a:ea typeface="Meiryo" panose="020B0604030504040204" pitchFamily="34" charset="-128"/>
              </a:rPr>
              <a:t>2026</a:t>
            </a:r>
            <a:r>
              <a:rPr kumimoji="1" lang="ja-JP" altLang="en-US" dirty="0">
                <a:solidFill>
                  <a:srgbClr val="000048"/>
                </a:solidFill>
                <a:latin typeface="Meiryo" panose="020B0604030504040204" pitchFamily="34" charset="-128"/>
                <a:ea typeface="Meiryo" panose="020B0604030504040204" pitchFamily="34" charset="-128"/>
              </a:rPr>
              <a:t>年</a:t>
            </a:r>
            <a:r>
              <a:rPr lang="en-US" altLang="ja-JP" dirty="0">
                <a:solidFill>
                  <a:srgbClr val="000048"/>
                </a:solidFill>
              </a:rPr>
              <a:t>4</a:t>
            </a:r>
            <a:r>
              <a:rPr kumimoji="1" lang="ja-JP" altLang="en-US" dirty="0">
                <a:solidFill>
                  <a:srgbClr val="000048"/>
                </a:solidFill>
                <a:latin typeface="Meiryo" panose="020B0604030504040204" pitchFamily="34" charset="-128"/>
                <a:ea typeface="Meiryo" panose="020B0604030504040204" pitchFamily="34" charset="-128"/>
              </a:rPr>
              <a:t>月</a:t>
            </a:r>
            <a:r>
              <a:rPr kumimoji="1" lang="en-US" altLang="ja-JP" dirty="0">
                <a:solidFill>
                  <a:srgbClr val="000048"/>
                </a:solidFill>
                <a:latin typeface="Meiryo" panose="020B0604030504040204" pitchFamily="34" charset="-128"/>
                <a:ea typeface="Meiryo" panose="020B0604030504040204" pitchFamily="34" charset="-128"/>
              </a:rPr>
              <a:t>~2026</a:t>
            </a:r>
            <a:r>
              <a:rPr kumimoji="1" lang="ja-JP" altLang="en-US" dirty="0">
                <a:solidFill>
                  <a:srgbClr val="000048"/>
                </a:solidFill>
                <a:latin typeface="Meiryo" panose="020B0604030504040204" pitchFamily="34" charset="-128"/>
                <a:ea typeface="Meiryo" panose="020B0604030504040204" pitchFamily="34" charset="-128"/>
              </a:rPr>
              <a:t>年</a:t>
            </a:r>
            <a:r>
              <a:rPr lang="en-US" altLang="ja-JP" dirty="0">
                <a:solidFill>
                  <a:srgbClr val="000048"/>
                </a:solidFill>
              </a:rPr>
              <a:t>9</a:t>
            </a:r>
            <a:r>
              <a:rPr kumimoji="1" lang="ja-JP" altLang="en-US" dirty="0">
                <a:solidFill>
                  <a:srgbClr val="000048"/>
                </a:solidFill>
                <a:latin typeface="Meiryo" panose="020B0604030504040204" pitchFamily="34" charset="-128"/>
                <a:ea typeface="Meiryo" panose="020B0604030504040204" pitchFamily="34" charset="-128"/>
              </a:rPr>
              <a:t>月商品</a:t>
            </a:r>
          </a:p>
        </p:txBody>
      </p:sp>
      <p:sp>
        <p:nvSpPr>
          <p:cNvPr id="9" name="1 つの角を丸めた四角形 22">
            <a:extLst>
              <a:ext uri="{FF2B5EF4-FFF2-40B4-BE49-F238E27FC236}">
                <a16:creationId xmlns:a16="http://schemas.microsoft.com/office/drawing/2014/main" id="{257BB2AF-45B0-4A70-2980-EE8661DB9FE8}"/>
              </a:ext>
            </a:extLst>
          </p:cNvPr>
          <p:cNvSpPr/>
          <p:nvPr/>
        </p:nvSpPr>
        <p:spPr>
          <a:xfrm>
            <a:off x="507832" y="992440"/>
            <a:ext cx="8321471" cy="580897"/>
          </a:xfrm>
          <a:prstGeom prst="round1Rect">
            <a:avLst/>
          </a:prstGeom>
          <a:solidFill>
            <a:srgbClr val="02004A"/>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r>
              <a:rPr lang="en-US" altLang="ja-JP" b="1" dirty="0" err="1">
                <a:latin typeface="Meiryo"/>
                <a:ea typeface="Meiryo"/>
              </a:rPr>
              <a:t>c</a:t>
            </a:r>
            <a:r>
              <a:rPr kumimoji="1" lang="en-US" altLang="ja-JP" sz="1800" b="1" i="0" dirty="0" err="1">
                <a:latin typeface="Meiryo"/>
                <a:ea typeface="Meiryo"/>
              </a:rPr>
              <a:t>arview</a:t>
            </a:r>
            <a:r>
              <a:rPr kumimoji="1" lang="en-US" altLang="ja-JP" sz="1800" b="1" i="0" dirty="0">
                <a:latin typeface="Meiryo"/>
                <a:ea typeface="Meiryo"/>
              </a:rPr>
              <a:t>!</a:t>
            </a:r>
            <a:r>
              <a:rPr kumimoji="1" lang="ja-JP" altLang="en-US" sz="1800" b="1" i="0">
                <a:latin typeface="Meiryo"/>
                <a:ea typeface="Meiryo"/>
              </a:rPr>
              <a:t>　</a:t>
            </a:r>
            <a:r>
              <a:rPr kumimoji="1" lang="ja-JP" altLang="en-US" sz="1800" b="1" i="0" dirty="0">
                <a:latin typeface="Meiryo"/>
                <a:ea typeface="Meiryo"/>
              </a:rPr>
              <a:t>タイアップ　</a:t>
            </a:r>
            <a:r>
              <a:rPr kumimoji="1" lang="en-US" altLang="ja-JP" sz="1800" b="1" i="0" dirty="0">
                <a:latin typeface="Meiryo"/>
                <a:ea typeface="Meiryo"/>
              </a:rPr>
              <a:t>2026</a:t>
            </a:r>
            <a:r>
              <a:rPr kumimoji="1" lang="ja-JP" altLang="en-US" sz="1800" b="1" i="0" dirty="0">
                <a:latin typeface="Meiryo"/>
                <a:ea typeface="Meiryo"/>
              </a:rPr>
              <a:t>年</a:t>
            </a:r>
            <a:r>
              <a:rPr kumimoji="1" lang="en-US" altLang="ja-JP" sz="1800" b="1" i="0" dirty="0">
                <a:latin typeface="Meiryo"/>
                <a:ea typeface="Meiryo"/>
              </a:rPr>
              <a:t>4</a:t>
            </a:r>
            <a:r>
              <a:rPr kumimoji="1" lang="ja-JP" altLang="en-US" sz="1800" b="1" i="0" dirty="0">
                <a:latin typeface="Meiryo"/>
                <a:ea typeface="Meiryo"/>
              </a:rPr>
              <a:t>月</a:t>
            </a:r>
            <a:r>
              <a:rPr kumimoji="1" lang="en-US" altLang="ja-JP" sz="1800" b="1" i="0" dirty="0">
                <a:latin typeface="Meiryo"/>
                <a:ea typeface="Meiryo"/>
              </a:rPr>
              <a:t>~2026</a:t>
            </a:r>
            <a:r>
              <a:rPr kumimoji="1" lang="ja-JP" altLang="en-US" sz="1800" b="1" i="0" dirty="0">
                <a:latin typeface="Meiryo"/>
                <a:ea typeface="Meiryo"/>
              </a:rPr>
              <a:t>年</a:t>
            </a:r>
            <a:r>
              <a:rPr kumimoji="1" lang="en-US" altLang="ja-JP" sz="1800" b="1" i="0" dirty="0">
                <a:latin typeface="Meiryo"/>
                <a:ea typeface="Meiryo"/>
              </a:rPr>
              <a:t>9</a:t>
            </a:r>
            <a:r>
              <a:rPr kumimoji="1" lang="ja-JP" altLang="en-US" sz="1800" b="1" i="0" dirty="0">
                <a:latin typeface="Meiryo"/>
                <a:ea typeface="Meiryo"/>
              </a:rPr>
              <a:t>月商品</a:t>
            </a:r>
          </a:p>
        </p:txBody>
      </p:sp>
      <p:sp>
        <p:nvSpPr>
          <p:cNvPr id="10" name="正方形/長方形 9">
            <a:extLst>
              <a:ext uri="{FF2B5EF4-FFF2-40B4-BE49-F238E27FC236}">
                <a16:creationId xmlns:a16="http://schemas.microsoft.com/office/drawing/2014/main" id="{B323071F-6CD5-366A-6C00-509C84FEF1CC}"/>
              </a:ext>
            </a:extLst>
          </p:cNvPr>
          <p:cNvSpPr/>
          <p:nvPr/>
        </p:nvSpPr>
        <p:spPr>
          <a:xfrm>
            <a:off x="493629" y="1566406"/>
            <a:ext cx="11204741" cy="4687538"/>
          </a:xfrm>
          <a:prstGeom prst="rect">
            <a:avLst/>
          </a:prstGeom>
          <a:solidFill>
            <a:schemeClr val="bg2">
              <a:lumMod val="95000"/>
            </a:schemeClr>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r>
              <a:rPr lang="ja-JP" altLang="en-US" sz="1600" b="1" dirty="0">
                <a:solidFill>
                  <a:srgbClr val="0D0D0D"/>
                </a:solidFill>
                <a:latin typeface="メイリオ" panose="020B0604030504040204" pitchFamily="50" charset="-128"/>
              </a:rPr>
              <a:t>・制作費申し込みツールの変更</a:t>
            </a:r>
            <a:endParaRPr lang="en-US" altLang="ja-JP" sz="1600" b="1"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r>
              <a:rPr lang="ja-JP" altLang="en-US" sz="1600" dirty="0">
                <a:solidFill>
                  <a:srgbClr val="0D0D0D"/>
                </a:solidFill>
                <a:latin typeface="メイリオ" panose="020B0604030504040204" pitchFamily="50" charset="-128"/>
              </a:rPr>
              <a:t>　お申し込み先が「</a:t>
            </a:r>
            <a:r>
              <a:rPr lang="en-US" altLang="ja-JP" sz="1600" dirty="0">
                <a:solidFill>
                  <a:srgbClr val="0D0D0D"/>
                </a:solidFill>
                <a:latin typeface="メイリオ" panose="020B0604030504040204" pitchFamily="50" charset="-128"/>
              </a:rPr>
              <a:t>LINE Biz Process Manager</a:t>
            </a:r>
            <a:r>
              <a:rPr lang="ja-JP" altLang="en-US" sz="1600" dirty="0">
                <a:solidFill>
                  <a:srgbClr val="0D0D0D"/>
                </a:solidFill>
                <a:latin typeface="メイリオ" panose="020B0604030504040204" pitchFamily="50" charset="-128"/>
              </a:rPr>
              <a:t>（</a:t>
            </a:r>
            <a:r>
              <a:rPr lang="en-US" altLang="ja-JP" sz="1600" dirty="0">
                <a:solidFill>
                  <a:srgbClr val="0D0D0D"/>
                </a:solidFill>
                <a:latin typeface="メイリオ" panose="020B0604030504040204" pitchFamily="50" charset="-128"/>
              </a:rPr>
              <a:t>LBPM</a:t>
            </a:r>
            <a:r>
              <a:rPr lang="ja-JP" altLang="en-US" sz="1600" dirty="0">
                <a:solidFill>
                  <a:srgbClr val="0D0D0D"/>
                </a:solidFill>
                <a:latin typeface="メイリオ" panose="020B0604030504040204" pitchFamily="50" charset="-128"/>
              </a:rPr>
              <a:t>）」へ変更になります。</a:t>
            </a:r>
            <a:endParaRPr lang="en-US" altLang="ja-JP" sz="1600" dirty="0">
              <a:solidFill>
                <a:srgbClr val="0D0D0D"/>
              </a:solidFill>
              <a:latin typeface="メイリオ" panose="020B0604030504040204" pitchFamily="50" charset="-128"/>
            </a:endParaRPr>
          </a:p>
          <a:p>
            <a:r>
              <a:rPr lang="ja-JP" altLang="en-US" sz="1600" dirty="0">
                <a:solidFill>
                  <a:srgbClr val="0D0D0D"/>
                </a:solidFill>
                <a:latin typeface="メイリオ" panose="020B0604030504040204" pitchFamily="50" charset="-128"/>
              </a:rPr>
              <a:t>　</a:t>
            </a:r>
            <a:endParaRPr lang="en-US" altLang="ja-JP" sz="1600" dirty="0">
              <a:solidFill>
                <a:srgbClr val="0D0D0D"/>
              </a:solidFill>
              <a:latin typeface="メイリオ" panose="020B0604030504040204" pitchFamily="50" charset="-128"/>
            </a:endParaRPr>
          </a:p>
          <a:p>
            <a:r>
              <a:rPr lang="ja-JP" altLang="en-US" sz="1600" dirty="0">
                <a:solidFill>
                  <a:srgbClr val="0D0D0D"/>
                </a:solidFill>
                <a:latin typeface="メイリオ" panose="020B0604030504040204" pitchFamily="50" charset="-128"/>
              </a:rPr>
              <a:t>　</a:t>
            </a:r>
            <a:r>
              <a:rPr lang="en-US" altLang="ja-JP" sz="1600" dirty="0">
                <a:solidFill>
                  <a:srgbClr val="0D0D0D"/>
                </a:solidFill>
                <a:latin typeface="メイリオ" panose="020B0604030504040204" pitchFamily="50" charset="-128"/>
              </a:rPr>
              <a:t>LBPM</a:t>
            </a:r>
            <a:r>
              <a:rPr lang="ja-JP" altLang="en-US" sz="1600" dirty="0">
                <a:solidFill>
                  <a:srgbClr val="0D0D0D"/>
                </a:solidFill>
                <a:latin typeface="メイリオ" panose="020B0604030504040204" pitchFamily="50" charset="-128"/>
              </a:rPr>
              <a:t>のリリースが</a:t>
            </a:r>
            <a:r>
              <a:rPr lang="en-US" altLang="ja-JP" sz="1600" dirty="0">
                <a:solidFill>
                  <a:srgbClr val="0D0D0D"/>
                </a:solidFill>
                <a:latin typeface="メイリオ" panose="020B0604030504040204" pitchFamily="50" charset="-128"/>
              </a:rPr>
              <a:t>2026</a:t>
            </a:r>
            <a:r>
              <a:rPr lang="ja-JP" altLang="en-US" sz="1600" dirty="0">
                <a:solidFill>
                  <a:srgbClr val="0D0D0D"/>
                </a:solidFill>
                <a:latin typeface="メイリオ" panose="020B0604030504040204" pitchFamily="50" charset="-128"/>
              </a:rPr>
              <a:t>年</a:t>
            </a:r>
            <a:r>
              <a:rPr lang="en-US" altLang="ja-JP" sz="1600" dirty="0">
                <a:solidFill>
                  <a:srgbClr val="0D0D0D"/>
                </a:solidFill>
                <a:latin typeface="メイリオ" panose="020B0604030504040204" pitchFamily="50" charset="-128"/>
              </a:rPr>
              <a:t>2</a:t>
            </a:r>
            <a:r>
              <a:rPr lang="ja-JP" altLang="en-US" sz="1600" dirty="0">
                <a:solidFill>
                  <a:srgbClr val="0D0D0D"/>
                </a:solidFill>
                <a:latin typeface="メイリオ" panose="020B0604030504040204" pitchFamily="50" charset="-128"/>
              </a:rPr>
              <a:t>月下旬のため、お申し込み開始は後日ご案内いたします。</a:t>
            </a:r>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a:p>
            <a:endParaRPr lang="en-US" altLang="ja-JP" sz="1600" dirty="0">
              <a:solidFill>
                <a:srgbClr val="0D0D0D"/>
              </a:solidFill>
              <a:latin typeface="メイリオ" panose="020B0604030504040204" pitchFamily="50" charset="-128"/>
            </a:endParaRPr>
          </a:p>
        </p:txBody>
      </p:sp>
      <p:graphicFrame>
        <p:nvGraphicFramePr>
          <p:cNvPr id="2" name="表 1">
            <a:extLst>
              <a:ext uri="{FF2B5EF4-FFF2-40B4-BE49-F238E27FC236}">
                <a16:creationId xmlns:a16="http://schemas.microsoft.com/office/drawing/2014/main" id="{209F8C57-6898-8479-A471-9D16786A95F4}"/>
              </a:ext>
            </a:extLst>
          </p:cNvPr>
          <p:cNvGraphicFramePr>
            <a:graphicFrameLocks noGrp="1"/>
          </p:cNvGraphicFramePr>
          <p:nvPr>
            <p:extLst>
              <p:ext uri="{D42A27DB-BD31-4B8C-83A1-F6EECF244321}">
                <p14:modId xmlns:p14="http://schemas.microsoft.com/office/powerpoint/2010/main" val="3607140429"/>
              </p:ext>
            </p:extLst>
          </p:nvPr>
        </p:nvGraphicFramePr>
        <p:xfrm>
          <a:off x="845062" y="4061372"/>
          <a:ext cx="10010694" cy="961843"/>
        </p:xfrm>
        <a:graphic>
          <a:graphicData uri="http://schemas.openxmlformats.org/drawingml/2006/table">
            <a:tbl>
              <a:tblPr bandRow="1"/>
              <a:tblGrid>
                <a:gridCol w="2879218">
                  <a:extLst>
                    <a:ext uri="{9D8B030D-6E8A-4147-A177-3AD203B41FA5}">
                      <a16:colId xmlns:a16="http://schemas.microsoft.com/office/drawing/2014/main" val="3236551118"/>
                    </a:ext>
                  </a:extLst>
                </a:gridCol>
                <a:gridCol w="3537835">
                  <a:extLst>
                    <a:ext uri="{9D8B030D-6E8A-4147-A177-3AD203B41FA5}">
                      <a16:colId xmlns:a16="http://schemas.microsoft.com/office/drawing/2014/main" val="3901351372"/>
                    </a:ext>
                  </a:extLst>
                </a:gridCol>
                <a:gridCol w="3593641">
                  <a:extLst>
                    <a:ext uri="{9D8B030D-6E8A-4147-A177-3AD203B41FA5}">
                      <a16:colId xmlns:a16="http://schemas.microsoft.com/office/drawing/2014/main" val="3475477789"/>
                    </a:ext>
                  </a:extLst>
                </a:gridCol>
              </a:tblGrid>
              <a:tr h="504899">
                <a:tc rowSpan="2">
                  <a:txBody>
                    <a:bodyPr/>
                    <a:lstStyle/>
                    <a:p>
                      <a:pPr algn="ctr"/>
                      <a:r>
                        <a:rPr kumimoji="1" lang="ja-JP" altLang="en-US" sz="1400" b="1" i="0" dirty="0">
                          <a:solidFill>
                            <a:schemeClr val="bg1"/>
                          </a:solidFill>
                          <a:latin typeface="Meiryo" panose="020B0604030504040204" pitchFamily="34" charset="-128"/>
                          <a:ea typeface="Meiryo" panose="020B0604030504040204" pitchFamily="34" charset="-128"/>
                        </a:rPr>
                        <a:t>申し込みツール</a:t>
                      </a:r>
                    </a:p>
                  </a:txBody>
                  <a:tcPr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ctr"/>
                      <a:r>
                        <a:rPr kumimoji="1" lang="ja-JP" altLang="en-US" sz="1400" b="1" i="0" dirty="0">
                          <a:solidFill>
                            <a:schemeClr val="bg1"/>
                          </a:solidFill>
                          <a:latin typeface="Meiryo"/>
                          <a:ea typeface="Meiryo"/>
                        </a:rPr>
                        <a:t>現在</a:t>
                      </a:r>
                      <a:endParaRPr kumimoji="1" lang="en-US" altLang="ja-JP" sz="1400" b="1" i="0" dirty="0">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dirty="0">
                          <a:solidFill>
                            <a:schemeClr val="bg1"/>
                          </a:solidFill>
                          <a:latin typeface="Meiryo"/>
                          <a:ea typeface="Meiryo"/>
                        </a:rPr>
                        <a:t>2</a:t>
                      </a:r>
                      <a:r>
                        <a:rPr kumimoji="1" lang="ja-JP" altLang="en-US" sz="1400" b="1" i="0" dirty="0">
                          <a:solidFill>
                            <a:schemeClr val="bg1"/>
                          </a:solidFill>
                          <a:latin typeface="Meiryo"/>
                          <a:ea typeface="Meiryo"/>
                        </a:rPr>
                        <a:t>月下旬以降</a:t>
                      </a:r>
                      <a:endParaRPr kumimoji="1" lang="en-US" altLang="ja-JP" sz="1400" b="1" i="0" dirty="0" err="1">
                        <a:solidFill>
                          <a:schemeClr val="bg1"/>
                        </a:solidFill>
                        <a:latin typeface="Meiryo"/>
                        <a:ea typeface="Meiryo"/>
                      </a:endParaRPr>
                    </a:p>
                  </a:txBody>
                  <a:tcPr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558123072"/>
                  </a:ext>
                </a:extLst>
              </a:tr>
              <a:tr h="456944">
                <a:tc vMerge="1">
                  <a:txBody>
                    <a:bodyPr/>
                    <a:lstStyle/>
                    <a:p>
                      <a:pPr algn="ctr" fontAlgn="t">
                        <a:buNone/>
                      </a:pPr>
                      <a:endParaRPr lang="en-US" sz="1200" dirty="0">
                        <a:solidFill>
                          <a:schemeClr val="bg1"/>
                        </a:solidFill>
                        <a:effectLst/>
                        <a:latin typeface="メイリオ" panose="020B0604030504040204" pitchFamily="50" charset="-128"/>
                        <a:ea typeface="メイリオ" panose="020B0604030504040204" pitchFamily="50" charset="-128"/>
                      </a:endParaRPr>
                    </a:p>
                  </a:txBody>
                  <a:tcPr marL="76200" marR="76200" marT="53340" marB="5334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ctr">
                        <a:buNone/>
                      </a:pPr>
                      <a:r>
                        <a:rPr lang="ja-JP" altLang="en-US" sz="1200" dirty="0">
                          <a:solidFill>
                            <a:schemeClr val="tx1">
                              <a:lumMod val="95000"/>
                              <a:lumOff val="5000"/>
                            </a:schemeClr>
                          </a:solidFill>
                          <a:latin typeface="メイリオ" panose="020B0604030504040204" pitchFamily="50" charset="-128"/>
                          <a:ea typeface="メイリオ" panose="020B0604030504040204" pitchFamily="50" charset="-128"/>
                        </a:rPr>
                        <a:t>お申込みフォーム</a:t>
                      </a:r>
                      <a:endParaRPr lang="en-US" altLang="ja-JP" sz="1200" dirty="0">
                        <a:solidFill>
                          <a:schemeClr val="tx1">
                            <a:lumMod val="95000"/>
                            <a:lumOff val="5000"/>
                          </a:schemeClr>
                        </a:solidFill>
                        <a:latin typeface="メイリオ" panose="020B0604030504040204" pitchFamily="50" charset="-128"/>
                        <a:ea typeface="メイリオ" panose="020B0604030504040204" pitchFamily="50"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p>
                      <a:pPr marL="0" algn="ctr" defTabSz="914400" rtl="0" eaLnBrk="1" latinLnBrk="0" hangingPunct="1">
                        <a:buNone/>
                      </a:pPr>
                      <a:r>
                        <a:rPr kumimoji="1" lang="en-US" altLang="ja-JP" sz="1200" b="1" kern="1200" dirty="0">
                          <a:solidFill>
                            <a:srgbClr val="002AFF"/>
                          </a:solidFill>
                          <a:effectLst/>
                          <a:latin typeface="メイリオ" panose="020B0604030504040204" pitchFamily="50" charset="-128"/>
                          <a:ea typeface="+mn-ea"/>
                          <a:cs typeface="+mn-cs"/>
                        </a:rPr>
                        <a:t>LINE Biz Process Manager</a:t>
                      </a:r>
                      <a:r>
                        <a:rPr kumimoji="1" lang="ja-JP" altLang="en-US" sz="1200" b="1" kern="1200" dirty="0">
                          <a:solidFill>
                            <a:srgbClr val="002AFF"/>
                          </a:solidFill>
                          <a:effectLst/>
                          <a:latin typeface="メイリオ" panose="020B0604030504040204" pitchFamily="50" charset="-128"/>
                          <a:ea typeface="+mn-ea"/>
                          <a:cs typeface="+mn-cs"/>
                        </a:rPr>
                        <a:t>（</a:t>
                      </a:r>
                      <a:r>
                        <a:rPr kumimoji="1" lang="en-US" altLang="ja-JP" sz="1200" b="1" kern="1200" dirty="0">
                          <a:solidFill>
                            <a:srgbClr val="002AFF"/>
                          </a:solidFill>
                          <a:effectLst/>
                          <a:latin typeface="メイリオ" panose="020B0604030504040204" pitchFamily="50" charset="-128"/>
                          <a:ea typeface="+mn-ea"/>
                          <a:cs typeface="+mn-cs"/>
                        </a:rPr>
                        <a:t>LBPM</a:t>
                      </a:r>
                      <a:r>
                        <a:rPr kumimoji="1" lang="ja-JP" altLang="en-US" sz="1200" b="1" kern="1200" dirty="0">
                          <a:solidFill>
                            <a:srgbClr val="002AFF"/>
                          </a:solidFill>
                          <a:effectLst/>
                          <a:latin typeface="メイリオ" panose="020B0604030504040204" pitchFamily="50" charset="-128"/>
                          <a:ea typeface="+mn-ea"/>
                          <a:cs typeface="+mn-cs"/>
                        </a:rPr>
                        <a:t>）</a:t>
                      </a:r>
                      <a:endParaRPr kumimoji="1" lang="en-US" altLang="ja-JP" sz="1200" b="1" kern="1200" dirty="0">
                        <a:solidFill>
                          <a:srgbClr val="002AFF"/>
                        </a:solidFill>
                        <a:effectLst/>
                        <a:latin typeface="メイリオ" panose="020B0604030504040204" pitchFamily="50" charset="-128"/>
                        <a:ea typeface="+mn-ea"/>
                        <a:cs typeface="+mn-cs"/>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545321733"/>
                  </a:ext>
                </a:extLst>
              </a:tr>
            </a:tbl>
          </a:graphicData>
        </a:graphic>
      </p:graphicFrame>
      <p:sp>
        <p:nvSpPr>
          <p:cNvPr id="4" name="テキスト ボックス 3">
            <a:extLst>
              <a:ext uri="{FF2B5EF4-FFF2-40B4-BE49-F238E27FC236}">
                <a16:creationId xmlns:a16="http://schemas.microsoft.com/office/drawing/2014/main" id="{759B4C44-F706-2211-5F7F-218A5E9A0C96}"/>
              </a:ext>
            </a:extLst>
          </p:cNvPr>
          <p:cNvSpPr txBox="1"/>
          <p:nvPr/>
        </p:nvSpPr>
        <p:spPr>
          <a:xfrm>
            <a:off x="7027862" y="488431"/>
            <a:ext cx="3276600" cy="169277"/>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※2025</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9</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a:t>
            </a: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2026</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lang="en-US" altLang="ja-JP" sz="1000" dirty="0">
                <a:solidFill>
                  <a:srgbClr val="0D0D0D"/>
                </a:solidFill>
                <a:latin typeface="Meiryo" panose="020B0604030504040204" pitchFamily="34" charset="-128"/>
                <a:ea typeface="Meiryo" panose="020B0604030504040204" pitchFamily="34" charset="-128"/>
              </a:rPr>
              <a:t>3</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月からの変更点</a:t>
            </a:r>
          </a:p>
        </p:txBody>
      </p:sp>
    </p:spTree>
    <p:extLst>
      <p:ext uri="{BB962C8B-B14F-4D97-AF65-F5344CB8AC3E}">
        <p14:creationId xmlns:p14="http://schemas.microsoft.com/office/powerpoint/2010/main" val="3191074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1B379-B7C3-C662-85F5-28D3F6CB8F65}"/>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1F1F439-316F-C51E-E417-93F266FB0B0A}"/>
              </a:ext>
            </a:extLst>
          </p:cNvPr>
          <p:cNvSpPr>
            <a:spLocks noGrp="1"/>
          </p:cNvSpPr>
          <p:nvPr>
            <p:ph type="body" sz="quarter" idx="19"/>
          </p:nvPr>
        </p:nvSpPr>
        <p:spPr/>
        <p:txBody>
          <a:bodyPr/>
          <a:lstStyle/>
          <a:p>
            <a:r>
              <a:rPr lang="ja-JP" altLang="en-US" dirty="0"/>
              <a:t>商品スペック</a:t>
            </a:r>
            <a:endParaRPr kumimoji="1" lang="ja-JP" altLang="en-US" dirty="0"/>
          </a:p>
        </p:txBody>
      </p:sp>
      <p:sp>
        <p:nvSpPr>
          <p:cNvPr id="8" name="テキスト プレースホルダー 7">
            <a:extLst>
              <a:ext uri="{FF2B5EF4-FFF2-40B4-BE49-F238E27FC236}">
                <a16:creationId xmlns:a16="http://schemas.microsoft.com/office/drawing/2014/main" id="{FE69C2E0-C32E-FD04-F975-121BD3AD0951}"/>
              </a:ext>
            </a:extLst>
          </p:cNvPr>
          <p:cNvSpPr>
            <a:spLocks noGrp="1"/>
          </p:cNvSpPr>
          <p:nvPr>
            <p:ph type="body" sz="quarter" idx="20"/>
          </p:nvPr>
        </p:nvSpPr>
        <p:spPr/>
        <p:txBody>
          <a:bodyPr/>
          <a:lstStyle/>
          <a:p>
            <a:r>
              <a:rPr lang="en-US" altLang="ja-JP" dirty="0"/>
              <a:t>02</a:t>
            </a:r>
            <a:endParaRPr lang="ja-JP" altLang="en-US" dirty="0"/>
          </a:p>
        </p:txBody>
      </p:sp>
      <p:pic>
        <p:nvPicPr>
          <p:cNvPr id="7" name="図プレースホルダー 9" descr="アイコン&#10;&#10;自動的に生成された説明">
            <a:extLst>
              <a:ext uri="{FF2B5EF4-FFF2-40B4-BE49-F238E27FC236}">
                <a16:creationId xmlns:a16="http://schemas.microsoft.com/office/drawing/2014/main" id="{9D8706D8-12D4-D54D-6658-B4BAA5A5B115}"/>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2859" y="3110988"/>
            <a:ext cx="1586282" cy="1464484"/>
          </a:xfrm>
        </p:spPr>
      </p:pic>
    </p:spTree>
    <p:extLst>
      <p:ext uri="{BB962C8B-B14F-4D97-AF65-F5344CB8AC3E}">
        <p14:creationId xmlns:p14="http://schemas.microsoft.com/office/powerpoint/2010/main" val="4625950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en-US" altLang="ja-JP" dirty="0" err="1">
                <a:latin typeface="+mn-ea"/>
                <a:cs typeface="メイリオ" panose="020B0604030504040204" pitchFamily="50" charset="-128"/>
              </a:rPr>
              <a:t>carview</a:t>
            </a:r>
            <a:r>
              <a:rPr lang="en-US" altLang="ja-JP" dirty="0">
                <a:latin typeface="+mn-ea"/>
                <a:cs typeface="メイリオ" panose="020B0604030504040204" pitchFamily="50" charset="-128"/>
              </a:rPr>
              <a:t>!</a:t>
            </a:r>
            <a:r>
              <a:rPr lang="ja-JP" altLang="en-US">
                <a:latin typeface="+mn-ea"/>
                <a:cs typeface="メイリオ" panose="020B0604030504040204" pitchFamily="50" charset="-128"/>
              </a:rPr>
              <a:t>  </a:t>
            </a:r>
            <a:r>
              <a:rPr lang="ja-JP" altLang="en-US" dirty="0">
                <a:latin typeface="+mn-ea"/>
                <a:cs typeface="メイリオ" panose="020B0604030504040204" pitchFamily="50" charset="-128"/>
              </a:rPr>
              <a:t>タイアップ </a:t>
            </a:r>
            <a:r>
              <a:rPr lang="en-US" altLang="ja-JP" dirty="0">
                <a:latin typeface="+mn-ea"/>
                <a:cs typeface="メイリオ" panose="020B0604030504040204" pitchFamily="50" charset="-128"/>
              </a:rPr>
              <a:t>– </a:t>
            </a:r>
            <a:r>
              <a:rPr lang="ja-JP" altLang="en-US" dirty="0">
                <a:latin typeface="+mn-ea"/>
                <a:cs typeface="メイリオ" panose="020B0604030504040204" pitchFamily="50" charset="-128"/>
              </a:rPr>
              <a:t>スマートフォン </a:t>
            </a:r>
            <a:r>
              <a:rPr lang="en-US" altLang="ja-JP" dirty="0">
                <a:latin typeface="+mn-ea"/>
                <a:cs typeface="メイリオ" panose="020B0604030504040204" pitchFamily="50" charset="-128"/>
              </a:rPr>
              <a:t>–</a:t>
            </a:r>
          </a:p>
        </p:txBody>
      </p:sp>
      <p:sp>
        <p:nvSpPr>
          <p:cNvPr id="3" name="正方形/長方形 2">
            <a:extLst>
              <a:ext uri="{FF2B5EF4-FFF2-40B4-BE49-F238E27FC236}">
                <a16:creationId xmlns:a16="http://schemas.microsoft.com/office/drawing/2014/main" id="{71584396-ADF7-FFBB-97D5-30E09FC58843}"/>
              </a:ext>
            </a:extLst>
          </p:cNvPr>
          <p:cNvSpPr/>
          <p:nvPr/>
        </p:nvSpPr>
        <p:spPr>
          <a:xfrm>
            <a:off x="805915" y="2088190"/>
            <a:ext cx="10634749" cy="4407859"/>
          </a:xfrm>
          <a:prstGeom prst="rect">
            <a:avLst/>
          </a:prstGeom>
          <a:solidFill>
            <a:srgbClr val="F5F5F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eaVert"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57CC1EF7-7C88-A2DB-0357-04E51E6474F9}"/>
              </a:ext>
            </a:extLst>
          </p:cNvPr>
          <p:cNvSpPr/>
          <p:nvPr/>
        </p:nvSpPr>
        <p:spPr>
          <a:xfrm>
            <a:off x="487020" y="2092721"/>
            <a:ext cx="350620" cy="4403327"/>
          </a:xfrm>
          <a:prstGeom prst="rect">
            <a:avLst/>
          </a:prstGeom>
          <a:solidFill>
            <a:srgbClr val="E9E9E9"/>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eaVert"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200" b="1">
                <a:solidFill>
                  <a:schemeClr val="tx1">
                    <a:lumMod val="65000"/>
                    <a:lumOff val="35000"/>
                  </a:schemeClr>
                </a:solidFill>
                <a:latin typeface="Meiryo" panose="020B0604030504040204" pitchFamily="34" charset="-128"/>
                <a:ea typeface="Meiryo" panose="020B0604030504040204" pitchFamily="34" charset="-128"/>
              </a:rPr>
              <a:t>スマートフォン</a:t>
            </a:r>
            <a:endParaRPr kumimoji="1" lang="ja-JP" altLang="en-US" sz="1200" b="1"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6" name="テキスト ボックス 8">
            <a:extLst>
              <a:ext uri="{FF2B5EF4-FFF2-40B4-BE49-F238E27FC236}">
                <a16:creationId xmlns:a16="http://schemas.microsoft.com/office/drawing/2014/main" id="{705F3B3A-E4F6-DDB1-4260-4CF071647F64}"/>
              </a:ext>
            </a:extLst>
          </p:cNvPr>
          <p:cNvSpPr txBox="1"/>
          <p:nvPr/>
        </p:nvSpPr>
        <p:spPr>
          <a:xfrm>
            <a:off x="1327679" y="2726933"/>
            <a:ext cx="1796603" cy="397801"/>
          </a:xfrm>
          <a:prstGeom prst="rect">
            <a:avLst/>
          </a:prstGeom>
          <a:noFill/>
          <a:ln w="38100">
            <a:noFill/>
          </a:ln>
        </p:spPr>
        <p:txBody>
          <a:bodyPr vert="horz" wrap="square" lIns="0" tIns="0" rIns="0" bIns="0"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rPr>
              <a:t>c</a:t>
            </a:r>
            <a:r>
              <a:rPr kumimoji="1" lang="en-US" altLang="ja-JP" sz="1100" i="0" u="none" strike="noStrike" kern="1200" cap="none" spc="0" normalizeH="0" baseline="0" noProof="0" dirty="0" err="1">
                <a:ln>
                  <a:noFill/>
                </a:ln>
                <a:solidFill>
                  <a:schemeClr val="tx1">
                    <a:lumMod val="75000"/>
                    <a:lumOff val="25000"/>
                  </a:schemeClr>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SP</a:t>
            </a:r>
            <a:r>
              <a:rPr kumimoji="1" lang="ja-JP" altLang="en-US"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トップページ</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tx1">
                    <a:lumMod val="75000"/>
                    <a:lumOff val="25000"/>
                  </a:schemeClr>
                </a:solidFill>
                <a:latin typeface="メイリオ"/>
                <a:ea typeface="メイリオ"/>
              </a:rPr>
              <a:t>最新情報枠</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p:txBody>
      </p:sp>
      <p:sp>
        <p:nvSpPr>
          <p:cNvPr id="40" name="角丸四角形 39">
            <a:extLst>
              <a:ext uri="{FF2B5EF4-FFF2-40B4-BE49-F238E27FC236}">
                <a16:creationId xmlns:a16="http://schemas.microsoft.com/office/drawing/2014/main" id="{31FE10B8-4668-1EB5-BACA-C082037E1026}"/>
              </a:ext>
            </a:extLst>
          </p:cNvPr>
          <p:cNvSpPr/>
          <p:nvPr/>
        </p:nvSpPr>
        <p:spPr>
          <a:xfrm>
            <a:off x="1183627" y="2265915"/>
            <a:ext cx="4168699"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kumimoji="0" lang="ja-JP" altLang="en-US" sz="1200" b="1" kern="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41" name="角丸四角形 40">
            <a:extLst>
              <a:ext uri="{FF2B5EF4-FFF2-40B4-BE49-F238E27FC236}">
                <a16:creationId xmlns:a16="http://schemas.microsoft.com/office/drawing/2014/main" id="{C5652C22-2625-BA8E-9A5B-35E8586E0B83}"/>
              </a:ext>
            </a:extLst>
          </p:cNvPr>
          <p:cNvSpPr/>
          <p:nvPr/>
        </p:nvSpPr>
        <p:spPr>
          <a:xfrm>
            <a:off x="9603509" y="3282804"/>
            <a:ext cx="1188132" cy="2379882"/>
          </a:xfrm>
          <a:prstGeom prst="roundRect">
            <a:avLst>
              <a:gd name="adj" fmla="val 7298"/>
            </a:avLst>
          </a:prstGeom>
          <a:solidFill>
            <a:srgbClr val="CBCBD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lnSpc>
                <a:spcPct val="110000"/>
              </a:lnSpc>
            </a:pPr>
            <a:r>
              <a:rPr kumimoji="1" lang="ja-JP" altLang="en-US" sz="1600">
                <a:solidFill>
                  <a:schemeClr val="tx2"/>
                </a:solidFill>
                <a:latin typeface="Meiryo" panose="020B0604030504040204" pitchFamily="34" charset="-128"/>
                <a:ea typeface="Meiryo" panose="020B0604030504040204" pitchFamily="34" charset="-128"/>
              </a:rPr>
              <a:t>広告主様</a:t>
            </a:r>
            <a:br>
              <a:rPr kumimoji="1" lang="en-US" altLang="ja-JP" sz="1600" dirty="0">
                <a:solidFill>
                  <a:schemeClr val="tx2"/>
                </a:solidFill>
                <a:latin typeface="Meiryo" panose="020B0604030504040204" pitchFamily="34" charset="-128"/>
                <a:ea typeface="Meiryo" panose="020B0604030504040204" pitchFamily="34" charset="-128"/>
              </a:rPr>
            </a:br>
            <a:r>
              <a:rPr kumimoji="1" lang="ja-JP" altLang="en-US" sz="1600">
                <a:solidFill>
                  <a:schemeClr val="tx2"/>
                </a:solidFill>
                <a:latin typeface="Meiryo" panose="020B0604030504040204" pitchFamily="34" charset="-128"/>
                <a:ea typeface="Meiryo" panose="020B0604030504040204" pitchFamily="34" charset="-128"/>
              </a:rPr>
              <a:t>ページ</a:t>
            </a:r>
            <a:endParaRPr kumimoji="1" lang="ja-JP" altLang="en-US" sz="1600" dirty="0">
              <a:solidFill>
                <a:schemeClr val="tx2"/>
              </a:solidFill>
              <a:latin typeface="Meiryo" panose="020B0604030504040204" pitchFamily="34" charset="-128"/>
              <a:ea typeface="Meiryo" panose="020B0604030504040204" pitchFamily="34" charset="-128"/>
            </a:endParaRPr>
          </a:p>
        </p:txBody>
      </p:sp>
      <p:pic>
        <p:nvPicPr>
          <p:cNvPr id="42" name="図 41">
            <a:extLst>
              <a:ext uri="{FF2B5EF4-FFF2-40B4-BE49-F238E27FC236}">
                <a16:creationId xmlns:a16="http://schemas.microsoft.com/office/drawing/2014/main" id="{979C5E2E-F140-8571-0CAC-4CDDF3CFA567}"/>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9569489" y="3197578"/>
            <a:ext cx="1306236" cy="2532590"/>
          </a:xfrm>
          <a:prstGeom prst="rect">
            <a:avLst/>
          </a:prstGeom>
        </p:spPr>
      </p:pic>
      <p:sp>
        <p:nvSpPr>
          <p:cNvPr id="43" name="object 4">
            <a:extLst>
              <a:ext uri="{FF2B5EF4-FFF2-40B4-BE49-F238E27FC236}">
                <a16:creationId xmlns:a16="http://schemas.microsoft.com/office/drawing/2014/main" id="{565A81A6-5CA7-5A06-1D60-22951731CB5B}"/>
              </a:ext>
            </a:extLst>
          </p:cNvPr>
          <p:cNvSpPr txBox="1"/>
          <p:nvPr/>
        </p:nvSpPr>
        <p:spPr>
          <a:xfrm>
            <a:off x="487020" y="859732"/>
            <a:ext cx="10980738" cy="621709"/>
          </a:xfrm>
          <a:prstGeom prst="rect">
            <a:avLst/>
          </a:prstGeom>
          <a:noFill/>
        </p:spPr>
        <p:txBody>
          <a:bodyPr vert="horz" wrap="square" lIns="0" tIns="0" rIns="0" bIns="0"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30000"/>
              </a:lnSpc>
            </a:pPr>
            <a:r>
              <a:rPr lang="en-US" altLang="ja-JP" sz="1600" spc="-5" dirty="0">
                <a:solidFill>
                  <a:schemeClr val="tx1">
                    <a:lumMod val="75000"/>
                    <a:lumOff val="25000"/>
                  </a:schemeClr>
                </a:solidFill>
                <a:latin typeface="メイリオ"/>
                <a:cs typeface="メイリオ"/>
              </a:rPr>
              <a:t>carview! </a:t>
            </a:r>
            <a:r>
              <a:rPr lang="ja-JP" altLang="en-US" sz="1600" spc="-5" dirty="0">
                <a:solidFill>
                  <a:schemeClr val="tx1">
                    <a:lumMod val="75000"/>
                    <a:lumOff val="25000"/>
                  </a:schemeClr>
                </a:solidFill>
                <a:latin typeface="メイリオ"/>
                <a:cs typeface="メイリオ"/>
              </a:rPr>
              <a:t>タイアップは、新車購入を検討中の高年収層が多く訪れる</a:t>
            </a:r>
            <a:r>
              <a:rPr lang="en-US" altLang="ja-JP" sz="1600" spc="-5" dirty="0">
                <a:solidFill>
                  <a:schemeClr val="tx1">
                    <a:lumMod val="75000"/>
                    <a:lumOff val="25000"/>
                  </a:schemeClr>
                </a:solidFill>
                <a:latin typeface="メイリオ"/>
                <a:cs typeface="メイリオ"/>
              </a:rPr>
              <a:t>carview! </a:t>
            </a:r>
            <a:r>
              <a:rPr lang="ja-JP" altLang="en-US" sz="1600" spc="-5" dirty="0">
                <a:solidFill>
                  <a:schemeClr val="tx1">
                    <a:lumMod val="75000"/>
                    <a:lumOff val="25000"/>
                  </a:schemeClr>
                </a:solidFill>
                <a:latin typeface="メイリオ"/>
                <a:cs typeface="メイリオ"/>
              </a:rPr>
              <a:t>において、</a:t>
            </a:r>
            <a:endParaRPr lang="en-US" altLang="ja-JP" sz="1600" spc="-5" dirty="0">
              <a:solidFill>
                <a:schemeClr val="tx1">
                  <a:lumMod val="75000"/>
                  <a:lumOff val="25000"/>
                </a:schemeClr>
              </a:solidFill>
              <a:latin typeface="メイリオ"/>
              <a:cs typeface="メイリオ"/>
            </a:endParaRPr>
          </a:p>
          <a:p>
            <a:pPr>
              <a:lnSpc>
                <a:spcPct val="130000"/>
              </a:lnSpc>
            </a:pPr>
            <a:r>
              <a:rPr lang="ja-JP" altLang="en-US" sz="1600" b="1" spc="-5" dirty="0">
                <a:solidFill>
                  <a:schemeClr val="tx1">
                    <a:lumMod val="75000"/>
                    <a:lumOff val="25000"/>
                  </a:schemeClr>
                </a:solidFill>
                <a:latin typeface="メイリオ"/>
                <a:cs typeface="メイリオ"/>
              </a:rPr>
              <a:t>編集部が独自の視点で広告主様の商品へのユーザー関与を高めるコンテンツを制作、掲載します。</a:t>
            </a:r>
          </a:p>
        </p:txBody>
      </p:sp>
      <p:sp>
        <p:nvSpPr>
          <p:cNvPr id="44" name="ホームベース 43">
            <a:extLst>
              <a:ext uri="{FF2B5EF4-FFF2-40B4-BE49-F238E27FC236}">
                <a16:creationId xmlns:a16="http://schemas.microsoft.com/office/drawing/2014/main" id="{7CF59472-403B-89B2-9941-29D5A0C537FD}"/>
              </a:ext>
            </a:extLst>
          </p:cNvPr>
          <p:cNvSpPr/>
          <p:nvPr/>
        </p:nvSpPr>
        <p:spPr>
          <a:xfrm>
            <a:off x="8898322" y="1572867"/>
            <a:ext cx="2821847" cy="475343"/>
          </a:xfrm>
          <a:prstGeom prst="homePlate">
            <a:avLst/>
          </a:prstGeom>
          <a:solidFill>
            <a:srgbClr val="00003E"/>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10800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45" name="ホームベース 44">
            <a:extLst>
              <a:ext uri="{FF2B5EF4-FFF2-40B4-BE49-F238E27FC236}">
                <a16:creationId xmlns:a16="http://schemas.microsoft.com/office/drawing/2014/main" id="{E9275EAC-029D-6AC5-3E3B-CD24F2DDD667}"/>
              </a:ext>
            </a:extLst>
          </p:cNvPr>
          <p:cNvSpPr/>
          <p:nvPr/>
        </p:nvSpPr>
        <p:spPr>
          <a:xfrm>
            <a:off x="6287406" y="1572867"/>
            <a:ext cx="2821847" cy="475343"/>
          </a:xfrm>
          <a:prstGeom prst="homePlate">
            <a:avLst/>
          </a:prstGeom>
          <a:solidFill>
            <a:srgbClr val="65658B"/>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10800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46" name="ホームベース 45">
            <a:extLst>
              <a:ext uri="{FF2B5EF4-FFF2-40B4-BE49-F238E27FC236}">
                <a16:creationId xmlns:a16="http://schemas.microsoft.com/office/drawing/2014/main" id="{AD894701-5B72-5A2C-AB5F-2A974A552B0F}"/>
              </a:ext>
            </a:extLst>
          </p:cNvPr>
          <p:cNvSpPr/>
          <p:nvPr/>
        </p:nvSpPr>
        <p:spPr>
          <a:xfrm>
            <a:off x="471830" y="1572867"/>
            <a:ext cx="6026506" cy="475343"/>
          </a:xfrm>
          <a:prstGeom prst="homePlate">
            <a:avLst/>
          </a:prstGeom>
          <a:solidFill>
            <a:srgbClr val="CBCBD2"/>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10800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400" b="1">
                <a:solidFill>
                  <a:schemeClr val="tx1">
                    <a:lumMod val="75000"/>
                    <a:lumOff val="25000"/>
                  </a:schemeClr>
                </a:solidFill>
                <a:latin typeface="Meiryo" panose="020B0604030504040204" pitchFamily="34" charset="-128"/>
                <a:ea typeface="Meiryo" panose="020B0604030504040204" pitchFamily="34" charset="-128"/>
              </a:rPr>
              <a:t>各種誘導</a:t>
            </a:r>
          </a:p>
        </p:txBody>
      </p:sp>
      <p:sp>
        <p:nvSpPr>
          <p:cNvPr id="47" name="直角三角形 46">
            <a:extLst>
              <a:ext uri="{FF2B5EF4-FFF2-40B4-BE49-F238E27FC236}">
                <a16:creationId xmlns:a16="http://schemas.microsoft.com/office/drawing/2014/main" id="{F278621F-521F-3EC9-09E6-CDF287E645E8}"/>
              </a:ext>
            </a:extLst>
          </p:cNvPr>
          <p:cNvSpPr/>
          <p:nvPr/>
        </p:nvSpPr>
        <p:spPr>
          <a:xfrm rot="13500000">
            <a:off x="6556240" y="4404028"/>
            <a:ext cx="137434" cy="137435"/>
          </a:xfrm>
          <a:prstGeom prst="rtTriangle">
            <a:avLst/>
          </a:prstGeom>
          <a:solidFill>
            <a:srgbClr val="65658B"/>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8" name="直角三角形 47">
            <a:extLst>
              <a:ext uri="{FF2B5EF4-FFF2-40B4-BE49-F238E27FC236}">
                <a16:creationId xmlns:a16="http://schemas.microsoft.com/office/drawing/2014/main" id="{CC709A13-2841-3B38-2EC3-3D6CDF14C1BE}"/>
              </a:ext>
            </a:extLst>
          </p:cNvPr>
          <p:cNvSpPr/>
          <p:nvPr/>
        </p:nvSpPr>
        <p:spPr>
          <a:xfrm rot="13500000">
            <a:off x="6444610" y="4404028"/>
            <a:ext cx="137434" cy="137435"/>
          </a:xfrm>
          <a:prstGeom prst="rtTriangle">
            <a:avLst/>
          </a:prstGeom>
          <a:solidFill>
            <a:srgbClr val="CBCBD2"/>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49" name="直角三角形 48">
            <a:extLst>
              <a:ext uri="{FF2B5EF4-FFF2-40B4-BE49-F238E27FC236}">
                <a16:creationId xmlns:a16="http://schemas.microsoft.com/office/drawing/2014/main" id="{C8575EF7-4F68-ABBE-D1E7-C1845959F34C}"/>
              </a:ext>
            </a:extLst>
          </p:cNvPr>
          <p:cNvSpPr/>
          <p:nvPr/>
        </p:nvSpPr>
        <p:spPr>
          <a:xfrm rot="13500000">
            <a:off x="8878935" y="4404028"/>
            <a:ext cx="137434" cy="137435"/>
          </a:xfrm>
          <a:prstGeom prst="rtTriangle">
            <a:avLst/>
          </a:prstGeom>
          <a:solidFill>
            <a:srgbClr val="65658B"/>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50" name="直角三角形 49">
            <a:extLst>
              <a:ext uri="{FF2B5EF4-FFF2-40B4-BE49-F238E27FC236}">
                <a16:creationId xmlns:a16="http://schemas.microsoft.com/office/drawing/2014/main" id="{5551BA5F-3618-9D5C-CBE6-D2B288AB2B64}"/>
              </a:ext>
            </a:extLst>
          </p:cNvPr>
          <p:cNvSpPr/>
          <p:nvPr/>
        </p:nvSpPr>
        <p:spPr>
          <a:xfrm rot="13500000">
            <a:off x="8767305" y="4404028"/>
            <a:ext cx="137434" cy="137435"/>
          </a:xfrm>
          <a:prstGeom prst="rtTriangle">
            <a:avLst/>
          </a:prstGeom>
          <a:solidFill>
            <a:srgbClr val="CBCBD2"/>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cxnSp>
        <p:nvCxnSpPr>
          <p:cNvPr id="51" name="直線矢印コネクタ 50">
            <a:extLst>
              <a:ext uri="{FF2B5EF4-FFF2-40B4-BE49-F238E27FC236}">
                <a16:creationId xmlns:a16="http://schemas.microsoft.com/office/drawing/2014/main" id="{D65CA4B5-D80D-91B3-89F3-6A2A51F0CE54}"/>
              </a:ext>
            </a:extLst>
          </p:cNvPr>
          <p:cNvCxnSpPr>
            <a:cxnSpLocks/>
          </p:cNvCxnSpPr>
          <p:nvPr/>
        </p:nvCxnSpPr>
        <p:spPr>
          <a:xfrm>
            <a:off x="8212505" y="4721082"/>
            <a:ext cx="1130815" cy="1"/>
          </a:xfrm>
          <a:prstGeom prst="straightConnector1">
            <a:avLst/>
          </a:prstGeom>
          <a:ln w="25400" cap="rnd">
            <a:solidFill>
              <a:schemeClr val="tx2"/>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52" name="テキスト ボックス 73">
            <a:extLst>
              <a:ext uri="{FF2B5EF4-FFF2-40B4-BE49-F238E27FC236}">
                <a16:creationId xmlns:a16="http://schemas.microsoft.com/office/drawing/2014/main" id="{C6DD260A-00AB-5480-A22C-F59EAC896E58}"/>
              </a:ext>
            </a:extLst>
          </p:cNvPr>
          <p:cNvSpPr txBox="1"/>
          <p:nvPr/>
        </p:nvSpPr>
        <p:spPr>
          <a:xfrm>
            <a:off x="3536506" y="2711909"/>
            <a:ext cx="1646284" cy="397801"/>
          </a:xfrm>
          <a:prstGeom prst="rect">
            <a:avLst/>
          </a:prstGeom>
          <a:noFill/>
          <a:ln w="38100">
            <a:noFill/>
          </a:ln>
        </p:spPr>
        <p:txBody>
          <a:bodyPr vert="horz" wrap="none" lIns="0" tIns="0" rIns="0" bIns="0"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rPr>
              <a:t>c</a:t>
            </a:r>
            <a:r>
              <a:rPr kumimoji="1" lang="en-US" altLang="ja-JP" sz="1100" i="0" u="none" strike="noStrike" kern="1200" cap="none" spc="0" normalizeH="0" baseline="0" noProof="0" dirty="0" err="1">
                <a:ln>
                  <a:noFill/>
                </a:ln>
                <a:solidFill>
                  <a:schemeClr val="tx1">
                    <a:lumMod val="75000"/>
                    <a:lumOff val="25000"/>
                  </a:schemeClr>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SP</a:t>
            </a:r>
            <a:r>
              <a:rPr kumimoji="1" lang="ja-JP" altLang="en-US"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中面ページ</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tx1">
                    <a:lumMod val="75000"/>
                    <a:lumOff val="25000"/>
                  </a:schemeClr>
                </a:solidFill>
                <a:latin typeface="メイリオ"/>
                <a:ea typeface="メイリオ"/>
              </a:rPr>
              <a:t>ピックアップ枠</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p:txBody>
      </p:sp>
      <p:grpSp>
        <p:nvGrpSpPr>
          <p:cNvPr id="53" name="グループ化 52">
            <a:extLst>
              <a:ext uri="{FF2B5EF4-FFF2-40B4-BE49-F238E27FC236}">
                <a16:creationId xmlns:a16="http://schemas.microsoft.com/office/drawing/2014/main" id="{B9EBF225-3F32-5A9C-71ED-1AE01C8C6C6B}"/>
              </a:ext>
            </a:extLst>
          </p:cNvPr>
          <p:cNvGrpSpPr/>
          <p:nvPr/>
        </p:nvGrpSpPr>
        <p:grpSpPr>
          <a:xfrm>
            <a:off x="7038726" y="3230499"/>
            <a:ext cx="1306236" cy="2532590"/>
            <a:chOff x="4833239" y="3469360"/>
            <a:chExt cx="1430691" cy="2773891"/>
          </a:xfrm>
        </p:grpSpPr>
        <p:sp>
          <p:nvSpPr>
            <p:cNvPr id="54" name="角丸四角形 53">
              <a:extLst>
                <a:ext uri="{FF2B5EF4-FFF2-40B4-BE49-F238E27FC236}">
                  <a16:creationId xmlns:a16="http://schemas.microsoft.com/office/drawing/2014/main" id="{449E36C4-435D-6358-DEB6-C626364FF536}"/>
                </a:ext>
              </a:extLst>
            </p:cNvPr>
            <p:cNvSpPr/>
            <p:nvPr/>
          </p:nvSpPr>
          <p:spPr>
            <a:xfrm>
              <a:off x="4897918"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55" name="図 54">
              <a:extLst>
                <a:ext uri="{FF2B5EF4-FFF2-40B4-BE49-F238E27FC236}">
                  <a16:creationId xmlns:a16="http://schemas.microsoft.com/office/drawing/2014/main" id="{AA2C35DE-CAB0-80BB-959B-A43F4BA445AF}"/>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4833239" y="3469360"/>
              <a:ext cx="1430691" cy="2773891"/>
            </a:xfrm>
            <a:prstGeom prst="rect">
              <a:avLst/>
            </a:prstGeom>
          </p:spPr>
        </p:pic>
      </p:grpSp>
      <p:pic>
        <p:nvPicPr>
          <p:cNvPr id="56" name="図 55" descr="グラフィカル ユーザー インターフェイス&#10;&#10;自動的に生成された説明">
            <a:extLst>
              <a:ext uri="{FF2B5EF4-FFF2-40B4-BE49-F238E27FC236}">
                <a16:creationId xmlns:a16="http://schemas.microsoft.com/office/drawing/2014/main" id="{F001F51B-616F-1990-8542-1E6F2A37D8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33744" y="3421240"/>
            <a:ext cx="1131952" cy="2085266"/>
          </a:xfrm>
          <a:prstGeom prst="rect">
            <a:avLst/>
          </a:prstGeom>
        </p:spPr>
      </p:pic>
      <p:sp>
        <p:nvSpPr>
          <p:cNvPr id="57" name="正方形/長方形 56">
            <a:extLst>
              <a:ext uri="{FF2B5EF4-FFF2-40B4-BE49-F238E27FC236}">
                <a16:creationId xmlns:a16="http://schemas.microsoft.com/office/drawing/2014/main" id="{62C0CB89-7F15-B66D-B911-BC0D1527DD35}"/>
              </a:ext>
            </a:extLst>
          </p:cNvPr>
          <p:cNvSpPr/>
          <p:nvPr/>
        </p:nvSpPr>
        <p:spPr>
          <a:xfrm>
            <a:off x="7111483" y="3581927"/>
            <a:ext cx="1152338" cy="2083222"/>
          </a:xfrm>
          <a:prstGeom prst="rect">
            <a:avLst/>
          </a:prstGeom>
          <a:solidFill>
            <a:srgbClr val="F5F5F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58" name="正方形/長方形 57">
            <a:extLst>
              <a:ext uri="{FF2B5EF4-FFF2-40B4-BE49-F238E27FC236}">
                <a16:creationId xmlns:a16="http://schemas.microsoft.com/office/drawing/2014/main" id="{6EC4CDB4-BED2-A7D8-E27B-71A7700135EA}"/>
              </a:ext>
            </a:extLst>
          </p:cNvPr>
          <p:cNvSpPr/>
          <p:nvPr/>
        </p:nvSpPr>
        <p:spPr>
          <a:xfrm>
            <a:off x="7192956" y="5368791"/>
            <a:ext cx="1015152" cy="211654"/>
          </a:xfrm>
          <a:prstGeom prst="rect">
            <a:avLst/>
          </a:prstGeom>
          <a:solidFill>
            <a:srgbClr val="00003E"/>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200" b="1" dirty="0">
                <a:solidFill>
                  <a:schemeClr val="bg1"/>
                </a:solidFill>
              </a:rPr>
              <a:t>バナー</a:t>
            </a:r>
          </a:p>
        </p:txBody>
      </p:sp>
      <p:sp>
        <p:nvSpPr>
          <p:cNvPr id="59" name="正方形/長方形 58">
            <a:extLst>
              <a:ext uri="{FF2B5EF4-FFF2-40B4-BE49-F238E27FC236}">
                <a16:creationId xmlns:a16="http://schemas.microsoft.com/office/drawing/2014/main" id="{224EC396-FEF7-2B30-311F-63DABA856519}"/>
              </a:ext>
            </a:extLst>
          </p:cNvPr>
          <p:cNvSpPr/>
          <p:nvPr/>
        </p:nvSpPr>
        <p:spPr>
          <a:xfrm>
            <a:off x="7250626" y="3615871"/>
            <a:ext cx="919126" cy="139224"/>
          </a:xfrm>
          <a:prstGeom prst="rect">
            <a:avLst/>
          </a:prstGeom>
          <a:solidFill>
            <a:srgbClr val="CBCBD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100" dirty="0">
                <a:solidFill>
                  <a:schemeClr val="tx1"/>
                </a:solidFill>
              </a:rPr>
              <a:t>タイトル</a:t>
            </a:r>
          </a:p>
        </p:txBody>
      </p:sp>
      <p:sp>
        <p:nvSpPr>
          <p:cNvPr id="60" name="テキスト ボックス 81">
            <a:extLst>
              <a:ext uri="{FF2B5EF4-FFF2-40B4-BE49-F238E27FC236}">
                <a16:creationId xmlns:a16="http://schemas.microsoft.com/office/drawing/2014/main" id="{E1737ACF-B54A-9C5E-4AFF-4586670AAF67}"/>
              </a:ext>
            </a:extLst>
          </p:cNvPr>
          <p:cNvSpPr txBox="1"/>
          <p:nvPr/>
        </p:nvSpPr>
        <p:spPr>
          <a:xfrm>
            <a:off x="7219176" y="3931613"/>
            <a:ext cx="934804" cy="1138773"/>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sz="1200" dirty="0"/>
              <a:t>記事</a:t>
            </a:r>
            <a:endParaRPr kumimoji="1" lang="en-US" altLang="ja-JP" sz="1200" dirty="0"/>
          </a:p>
          <a:p>
            <a:pPr algn="ctr"/>
            <a:r>
              <a:rPr lang="en-US" altLang="ja-JP" sz="1400" dirty="0"/>
              <a:t>------------------------------------</a:t>
            </a:r>
            <a:r>
              <a:rPr kumimoji="1" lang="en-US" altLang="ja-JP" sz="1400" dirty="0"/>
              <a:t>---------</a:t>
            </a:r>
            <a:endParaRPr kumimoji="1" lang="ja-JP" altLang="en-US" sz="1400" dirty="0"/>
          </a:p>
        </p:txBody>
      </p:sp>
      <p:sp>
        <p:nvSpPr>
          <p:cNvPr id="61" name="Text Box 20">
            <a:extLst>
              <a:ext uri="{FF2B5EF4-FFF2-40B4-BE49-F238E27FC236}">
                <a16:creationId xmlns:a16="http://schemas.microsoft.com/office/drawing/2014/main" id="{90202A7E-1F72-3D2D-7418-878BB8C3664B}"/>
              </a:ext>
            </a:extLst>
          </p:cNvPr>
          <p:cNvSpPr txBox="1">
            <a:spLocks noChangeArrowheads="1"/>
          </p:cNvSpPr>
          <p:nvPr/>
        </p:nvSpPr>
        <p:spPr bwMode="auto">
          <a:xfrm>
            <a:off x="863277" y="5783290"/>
            <a:ext cx="5472608" cy="729194"/>
          </a:xfrm>
          <a:prstGeom prst="rect">
            <a:avLst/>
          </a:prstGeom>
          <a:noFill/>
          <a:ln w="9525">
            <a:noFill/>
            <a:miter lim="800000"/>
            <a:headEnd/>
            <a:tailEnd/>
          </a:ln>
        </p:spPr>
        <p:txBody>
          <a:bodyPr wrap="square" lIns="112542" tIns="56271" rIns="112542" bIns="56271"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spcBef>
                <a:spcPct val="50000"/>
              </a:spcBef>
            </a:pPr>
            <a:r>
              <a:rPr lang="en-US" altLang="ja-JP" sz="800" dirty="0">
                <a:solidFill>
                  <a:srgbClr val="000000"/>
                </a:solidFill>
                <a:latin typeface="+mn-ea"/>
                <a:cs typeface="Verdana"/>
              </a:rPr>
              <a:t>※</a:t>
            </a:r>
            <a:r>
              <a:rPr lang="ja-JP" altLang="en-US" sz="800" dirty="0">
                <a:solidFill>
                  <a:srgbClr val="000000"/>
                </a:solidFill>
                <a:latin typeface="+mn-ea"/>
                <a:cs typeface="Verdana"/>
              </a:rPr>
              <a:t>　　　　枠内のスペースのいずれかで誘導を展開します。</a:t>
            </a:r>
            <a:br>
              <a:rPr lang="ja-JP" altLang="en-US" sz="800" dirty="0">
                <a:latin typeface="+mn-ea"/>
                <a:cs typeface="Verdana" pitchFamily="34" charset="0"/>
              </a:rPr>
            </a:br>
            <a:r>
              <a:rPr lang="en-US" altLang="ja-JP" sz="800" dirty="0">
                <a:solidFill>
                  <a:srgbClr val="000000"/>
                </a:solidFill>
                <a:latin typeface="+mn-ea"/>
                <a:cs typeface="Verdana"/>
              </a:rPr>
              <a:t>※</a:t>
            </a:r>
            <a:r>
              <a:rPr lang="ja-JP" altLang="en-US" sz="800" dirty="0">
                <a:solidFill>
                  <a:srgbClr val="000000"/>
                </a:solidFill>
                <a:latin typeface="+mn-ea"/>
                <a:cs typeface="Verdana"/>
              </a:rPr>
              <a:t>誘導は常時掲載ではありません。　　　　　　　　　　　　　　　　　　　　　　　　　　　　　　　　　　　　　　　　　</a:t>
            </a:r>
            <a:r>
              <a:rPr lang="en-US" altLang="ja-JP" sz="800" dirty="0">
                <a:latin typeface="+mn-ea"/>
                <a:cs typeface="Verdana"/>
              </a:rPr>
              <a:t>※</a:t>
            </a:r>
            <a:r>
              <a:rPr lang="ja-JP" altLang="en-US" sz="800" dirty="0">
                <a:latin typeface="+mn-ea"/>
                <a:cs typeface="Verdana"/>
              </a:rPr>
              <a:t>誘導枠の位置は変更になる可能性があります。また位置の指定はできません。</a:t>
            </a:r>
            <a:br>
              <a:rPr lang="en-US" altLang="ja-JP" sz="800" dirty="0">
                <a:latin typeface="+mn-ea"/>
                <a:cs typeface="Verdana" pitchFamily="34" charset="0"/>
              </a:rPr>
            </a:br>
            <a:r>
              <a:rPr lang="en-US" altLang="ja-JP" sz="800" dirty="0">
                <a:latin typeface="+mn-ea"/>
                <a:cs typeface="Verdana"/>
              </a:rPr>
              <a:t>※</a:t>
            </a:r>
            <a:r>
              <a:rPr lang="ja-JP" altLang="en-US" sz="800" dirty="0">
                <a:latin typeface="+mn-ea"/>
              </a:rPr>
              <a:t>他の特別企画誘導と、並列で掲載します。</a:t>
            </a:r>
            <a:br>
              <a:rPr lang="ja-JP" altLang="en-US" sz="800" dirty="0">
                <a:latin typeface="+mn-ea"/>
                <a:cs typeface="+mn-lt"/>
              </a:rPr>
            </a:br>
            <a:r>
              <a:rPr lang="en-US" sz="800" dirty="0">
                <a:solidFill>
                  <a:srgbClr val="1D1C1D"/>
                </a:solidFill>
                <a:latin typeface="+mn-ea"/>
                <a:cs typeface="+mn-lt"/>
              </a:rPr>
              <a:t>※SP</a:t>
            </a:r>
            <a:r>
              <a:rPr lang="ja-JP" altLang="en-US" sz="800" dirty="0">
                <a:solidFill>
                  <a:srgbClr val="1D1C1D"/>
                </a:solidFill>
                <a:latin typeface="+mn-ea"/>
                <a:cs typeface="+mn-lt"/>
              </a:rPr>
              <a:t>はスマートフォンの略称です</a:t>
            </a:r>
            <a:endParaRPr lang="ja-JP" altLang="en-US" sz="800" dirty="0">
              <a:latin typeface="+mn-ea"/>
              <a:cs typeface="+mn-lt"/>
            </a:endParaRPr>
          </a:p>
        </p:txBody>
      </p:sp>
      <p:sp>
        <p:nvSpPr>
          <p:cNvPr id="62" name="正方形/長方形 61">
            <a:extLst>
              <a:ext uri="{FF2B5EF4-FFF2-40B4-BE49-F238E27FC236}">
                <a16:creationId xmlns:a16="http://schemas.microsoft.com/office/drawing/2014/main" id="{9F9E8888-BBAB-9C19-F474-277FF71AEF92}"/>
              </a:ext>
            </a:extLst>
          </p:cNvPr>
          <p:cNvSpPr/>
          <p:nvPr/>
        </p:nvSpPr>
        <p:spPr>
          <a:xfrm>
            <a:off x="1094168" y="5816061"/>
            <a:ext cx="359606" cy="134343"/>
          </a:xfrm>
          <a:prstGeom prst="rect">
            <a:avLst/>
          </a:prstGeom>
          <a:solidFill>
            <a:srgbClr val="CBCBD2"/>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sz="1600" dirty="0">
              <a:solidFill>
                <a:schemeClr val="tx1"/>
              </a:solidFill>
              <a:latin typeface="+mn-ea"/>
            </a:endParaRPr>
          </a:p>
        </p:txBody>
      </p:sp>
      <p:grpSp>
        <p:nvGrpSpPr>
          <p:cNvPr id="63" name="グループ化 62">
            <a:extLst>
              <a:ext uri="{FF2B5EF4-FFF2-40B4-BE49-F238E27FC236}">
                <a16:creationId xmlns:a16="http://schemas.microsoft.com/office/drawing/2014/main" id="{58CC5AC3-7774-1D86-103B-7DD66EB514FC}"/>
              </a:ext>
            </a:extLst>
          </p:cNvPr>
          <p:cNvGrpSpPr/>
          <p:nvPr/>
        </p:nvGrpSpPr>
        <p:grpSpPr>
          <a:xfrm>
            <a:off x="1568909" y="3204742"/>
            <a:ext cx="1306236" cy="2532590"/>
            <a:chOff x="3321431" y="3469360"/>
            <a:chExt cx="1430691" cy="2773891"/>
          </a:xfrm>
        </p:grpSpPr>
        <p:sp>
          <p:nvSpPr>
            <p:cNvPr id="64" name="角丸四角形 63">
              <a:extLst>
                <a:ext uri="{FF2B5EF4-FFF2-40B4-BE49-F238E27FC236}">
                  <a16:creationId xmlns:a16="http://schemas.microsoft.com/office/drawing/2014/main" id="{5ECF4130-5CAF-E560-B589-9AEAF3897B01}"/>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65" name="図 64">
              <a:extLst>
                <a:ext uri="{FF2B5EF4-FFF2-40B4-BE49-F238E27FC236}">
                  <a16:creationId xmlns:a16="http://schemas.microsoft.com/office/drawing/2014/main" id="{EBA25FDD-44FC-6755-9940-821FCBF0EF31}"/>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66" name="図 65" descr="グラフィカル ユーザー インターフェイス&#10;&#10;自動的に生成された説明">
            <a:extLst>
              <a:ext uri="{FF2B5EF4-FFF2-40B4-BE49-F238E27FC236}">
                <a16:creationId xmlns:a16="http://schemas.microsoft.com/office/drawing/2014/main" id="{1EC62720-DA66-C13D-9CB8-3BE5E87F61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5930" y="3356845"/>
            <a:ext cx="1131952" cy="2085266"/>
          </a:xfrm>
          <a:prstGeom prst="rect">
            <a:avLst/>
          </a:prstGeom>
        </p:spPr>
      </p:pic>
      <p:pic>
        <p:nvPicPr>
          <p:cNvPr id="67" name="図 66">
            <a:extLst>
              <a:ext uri="{FF2B5EF4-FFF2-40B4-BE49-F238E27FC236}">
                <a16:creationId xmlns:a16="http://schemas.microsoft.com/office/drawing/2014/main" id="{8E3437C6-06D0-5EF7-61B1-FDE1C1EEA8DF}"/>
              </a:ext>
            </a:extLst>
          </p:cNvPr>
          <p:cNvPicPr>
            <a:picLocks noChangeAspect="1"/>
          </p:cNvPicPr>
          <p:nvPr/>
        </p:nvPicPr>
        <p:blipFill>
          <a:blip r:embed="rId5"/>
          <a:stretch>
            <a:fillRect/>
          </a:stretch>
        </p:blipFill>
        <p:spPr>
          <a:xfrm>
            <a:off x="1606999" y="4827704"/>
            <a:ext cx="1245402" cy="149260"/>
          </a:xfrm>
          <a:prstGeom prst="rect">
            <a:avLst/>
          </a:prstGeom>
        </p:spPr>
      </p:pic>
      <p:pic>
        <p:nvPicPr>
          <p:cNvPr id="68" name="図 67">
            <a:extLst>
              <a:ext uri="{FF2B5EF4-FFF2-40B4-BE49-F238E27FC236}">
                <a16:creationId xmlns:a16="http://schemas.microsoft.com/office/drawing/2014/main" id="{449DAC2D-C9A4-3A47-AFD5-613A1356E670}"/>
              </a:ext>
            </a:extLst>
          </p:cNvPr>
          <p:cNvPicPr>
            <a:picLocks noChangeAspect="1"/>
          </p:cNvPicPr>
          <p:nvPr/>
        </p:nvPicPr>
        <p:blipFill rotWithShape="1">
          <a:blip r:embed="rId6"/>
          <a:srcRect l="1" t="20839" r="3692" b="54000"/>
          <a:stretch/>
        </p:blipFill>
        <p:spPr>
          <a:xfrm>
            <a:off x="1647212" y="4969950"/>
            <a:ext cx="1106343" cy="625471"/>
          </a:xfrm>
          <a:prstGeom prst="rect">
            <a:avLst/>
          </a:prstGeom>
        </p:spPr>
      </p:pic>
      <p:sp>
        <p:nvSpPr>
          <p:cNvPr id="69" name="正方形/長方形 68">
            <a:extLst>
              <a:ext uri="{FF2B5EF4-FFF2-40B4-BE49-F238E27FC236}">
                <a16:creationId xmlns:a16="http://schemas.microsoft.com/office/drawing/2014/main" id="{98FE6DDF-8354-1DC7-9404-F2FE5DFF9A6C}"/>
              </a:ext>
            </a:extLst>
          </p:cNvPr>
          <p:cNvSpPr/>
          <p:nvPr/>
        </p:nvSpPr>
        <p:spPr>
          <a:xfrm>
            <a:off x="1671366" y="5197149"/>
            <a:ext cx="1088831" cy="343962"/>
          </a:xfrm>
          <a:prstGeom prst="rect">
            <a:avLst/>
          </a:prstGeom>
          <a:solidFill>
            <a:srgbClr val="CBCBD2"/>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70" name="テキスト ボックス 67">
            <a:extLst>
              <a:ext uri="{FF2B5EF4-FFF2-40B4-BE49-F238E27FC236}">
                <a16:creationId xmlns:a16="http://schemas.microsoft.com/office/drawing/2014/main" id="{0B778B63-9CBD-1644-AF1E-103B45086744}"/>
              </a:ext>
            </a:extLst>
          </p:cNvPr>
          <p:cNvSpPr txBox="1"/>
          <p:nvPr/>
        </p:nvSpPr>
        <p:spPr>
          <a:xfrm>
            <a:off x="2004343" y="5228657"/>
            <a:ext cx="404751" cy="369332"/>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dirty="0"/>
              <a:t>①</a:t>
            </a:r>
            <a:endParaRPr kumimoji="1" lang="ja-JP" altLang="en-US" dirty="0"/>
          </a:p>
        </p:txBody>
      </p:sp>
      <p:grpSp>
        <p:nvGrpSpPr>
          <p:cNvPr id="71" name="グループ化 70">
            <a:extLst>
              <a:ext uri="{FF2B5EF4-FFF2-40B4-BE49-F238E27FC236}">
                <a16:creationId xmlns:a16="http://schemas.microsoft.com/office/drawing/2014/main" id="{278FADBD-7CB3-E034-BE98-85E81B4B2B8A}"/>
              </a:ext>
            </a:extLst>
          </p:cNvPr>
          <p:cNvGrpSpPr/>
          <p:nvPr/>
        </p:nvGrpSpPr>
        <p:grpSpPr>
          <a:xfrm>
            <a:off x="3668104" y="3230499"/>
            <a:ext cx="1306236" cy="2532590"/>
            <a:chOff x="3321431" y="3469360"/>
            <a:chExt cx="1430691" cy="2773891"/>
          </a:xfrm>
        </p:grpSpPr>
        <p:sp>
          <p:nvSpPr>
            <p:cNvPr id="72" name="角丸四角形 71">
              <a:extLst>
                <a:ext uri="{FF2B5EF4-FFF2-40B4-BE49-F238E27FC236}">
                  <a16:creationId xmlns:a16="http://schemas.microsoft.com/office/drawing/2014/main" id="{E2054E19-7D1E-E818-1BE3-58956F8E263B}"/>
                </a:ext>
              </a:extLst>
            </p:cNvPr>
            <p:cNvSpPr/>
            <p:nvPr/>
          </p:nvSpPr>
          <p:spPr>
            <a:xfrm>
              <a:off x="3386110" y="3528940"/>
              <a:ext cx="1301333" cy="2606634"/>
            </a:xfrm>
            <a:prstGeom prst="roundRect">
              <a:avLst>
                <a:gd name="adj" fmla="val 7298"/>
              </a:avLst>
            </a:prstGeom>
            <a:solidFill>
              <a:srgbClr val="FFFFFF"/>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73" name="図 72">
              <a:extLst>
                <a:ext uri="{FF2B5EF4-FFF2-40B4-BE49-F238E27FC236}">
                  <a16:creationId xmlns:a16="http://schemas.microsoft.com/office/drawing/2014/main" id="{3F9CAB40-EE73-0923-8273-EB992622C3F9}"/>
                </a:ext>
              </a:extLst>
            </p:cNvPr>
            <p:cNvPicPr>
              <a:picLocks/>
            </p:cNvPicPr>
            <p:nvPr/>
          </p:nvPicPr>
          <p:blipFill rotWithShape="1">
            <a:blip r:embed="rId3" cstate="print">
              <a:extLst>
                <a:ext uri="{28A0092B-C50C-407E-A947-70E740481C1C}">
                  <a14:useLocalDpi xmlns:a14="http://schemas.microsoft.com/office/drawing/2010/main" val="0"/>
                </a:ext>
              </a:extLst>
            </a:blip>
            <a:srcRect t="90" b="-1031"/>
            <a:stretch/>
          </p:blipFill>
          <p:spPr>
            <a:xfrm>
              <a:off x="3321431" y="3469360"/>
              <a:ext cx="1430691" cy="2773891"/>
            </a:xfrm>
            <a:prstGeom prst="rect">
              <a:avLst/>
            </a:prstGeom>
          </p:spPr>
        </p:pic>
      </p:grpSp>
      <p:pic>
        <p:nvPicPr>
          <p:cNvPr id="74" name="図 73" descr="グラフィカル ユーザー インターフェイス&#10;&#10;自動的に生成された説明">
            <a:extLst>
              <a:ext uri="{FF2B5EF4-FFF2-40B4-BE49-F238E27FC236}">
                <a16:creationId xmlns:a16="http://schemas.microsoft.com/office/drawing/2014/main" id="{3D1B063A-E93A-9D09-4644-BAD621B31A3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59479" y="3367578"/>
            <a:ext cx="1131952" cy="2085266"/>
          </a:xfrm>
          <a:prstGeom prst="rect">
            <a:avLst/>
          </a:prstGeom>
        </p:spPr>
      </p:pic>
      <p:sp>
        <p:nvSpPr>
          <p:cNvPr id="75" name="正方形/長方形 74">
            <a:extLst>
              <a:ext uri="{FF2B5EF4-FFF2-40B4-BE49-F238E27FC236}">
                <a16:creationId xmlns:a16="http://schemas.microsoft.com/office/drawing/2014/main" id="{E1F81CC6-7E78-41C3-78A0-19ECFFC1CCC5}"/>
              </a:ext>
            </a:extLst>
          </p:cNvPr>
          <p:cNvSpPr/>
          <p:nvPr/>
        </p:nvSpPr>
        <p:spPr>
          <a:xfrm>
            <a:off x="3739365" y="3606090"/>
            <a:ext cx="1152336" cy="1599162"/>
          </a:xfrm>
          <a:prstGeom prst="rect">
            <a:avLst/>
          </a:prstGeom>
          <a:solidFill>
            <a:schemeClr val="accent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pic>
        <p:nvPicPr>
          <p:cNvPr id="76" name="図 75">
            <a:extLst>
              <a:ext uri="{FF2B5EF4-FFF2-40B4-BE49-F238E27FC236}">
                <a16:creationId xmlns:a16="http://schemas.microsoft.com/office/drawing/2014/main" id="{8E4051EB-9089-CCAF-65DF-1245C8DFBBFC}"/>
              </a:ext>
            </a:extLst>
          </p:cNvPr>
          <p:cNvPicPr>
            <a:picLocks noChangeAspect="1"/>
          </p:cNvPicPr>
          <p:nvPr/>
        </p:nvPicPr>
        <p:blipFill>
          <a:blip r:embed="rId5"/>
          <a:stretch>
            <a:fillRect/>
          </a:stretch>
        </p:blipFill>
        <p:spPr>
          <a:xfrm>
            <a:off x="3704109" y="5090720"/>
            <a:ext cx="1245402" cy="149260"/>
          </a:xfrm>
          <a:prstGeom prst="rect">
            <a:avLst/>
          </a:prstGeom>
        </p:spPr>
      </p:pic>
      <p:grpSp>
        <p:nvGrpSpPr>
          <p:cNvPr id="77" name="グループ化 76">
            <a:extLst>
              <a:ext uri="{FF2B5EF4-FFF2-40B4-BE49-F238E27FC236}">
                <a16:creationId xmlns:a16="http://schemas.microsoft.com/office/drawing/2014/main" id="{3743E05D-C777-5614-EBAD-DA213FB537D5}"/>
              </a:ext>
            </a:extLst>
          </p:cNvPr>
          <p:cNvGrpSpPr/>
          <p:nvPr/>
        </p:nvGrpSpPr>
        <p:grpSpPr>
          <a:xfrm>
            <a:off x="3740015" y="3373663"/>
            <a:ext cx="1232434" cy="1974314"/>
            <a:chOff x="4496520" y="355625"/>
            <a:chExt cx="3321193" cy="5320428"/>
          </a:xfrm>
        </p:grpSpPr>
        <p:pic>
          <p:nvPicPr>
            <p:cNvPr id="78" name="図 77">
              <a:extLst>
                <a:ext uri="{FF2B5EF4-FFF2-40B4-BE49-F238E27FC236}">
                  <a16:creationId xmlns:a16="http://schemas.microsoft.com/office/drawing/2014/main" id="{84FBFA68-2427-A0BB-44B4-647A09B46CB6}"/>
                </a:ext>
              </a:extLst>
            </p:cNvPr>
            <p:cNvPicPr>
              <a:picLocks noChangeAspect="1"/>
            </p:cNvPicPr>
            <p:nvPr/>
          </p:nvPicPr>
          <p:blipFill rotWithShape="1">
            <a:blip r:embed="rId7"/>
            <a:srcRect l="-1" t="5186" r="1430" b="17234"/>
            <a:stretch/>
          </p:blipFill>
          <p:spPr>
            <a:xfrm>
              <a:off x="4511511" y="355625"/>
              <a:ext cx="3123670" cy="5320428"/>
            </a:xfrm>
            <a:prstGeom prst="rect">
              <a:avLst/>
            </a:prstGeom>
          </p:spPr>
        </p:pic>
        <p:pic>
          <p:nvPicPr>
            <p:cNvPr id="79" name="図 78" descr="グラフィカル ユーザー インターフェイス&#10;&#10;自動的に生成された説明">
              <a:extLst>
                <a:ext uri="{FF2B5EF4-FFF2-40B4-BE49-F238E27FC236}">
                  <a16:creationId xmlns:a16="http://schemas.microsoft.com/office/drawing/2014/main" id="{6EB3CE8C-F486-CD8D-796E-92FF01211A0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4204" b="57292"/>
            <a:stretch/>
          </p:blipFill>
          <p:spPr>
            <a:xfrm>
              <a:off x="4496520" y="377826"/>
              <a:ext cx="3321193" cy="2507614"/>
            </a:xfrm>
            <a:prstGeom prst="rect">
              <a:avLst/>
            </a:prstGeom>
          </p:spPr>
        </p:pic>
      </p:grpSp>
      <p:pic>
        <p:nvPicPr>
          <p:cNvPr id="80" name="図 79">
            <a:extLst>
              <a:ext uri="{FF2B5EF4-FFF2-40B4-BE49-F238E27FC236}">
                <a16:creationId xmlns:a16="http://schemas.microsoft.com/office/drawing/2014/main" id="{B7794D07-A288-B232-1F48-B61E18EAF576}"/>
              </a:ext>
            </a:extLst>
          </p:cNvPr>
          <p:cNvPicPr>
            <a:picLocks noChangeAspect="1"/>
          </p:cNvPicPr>
          <p:nvPr/>
        </p:nvPicPr>
        <p:blipFill>
          <a:blip r:embed="rId5"/>
          <a:stretch>
            <a:fillRect/>
          </a:stretch>
        </p:blipFill>
        <p:spPr>
          <a:xfrm>
            <a:off x="3579381" y="4864362"/>
            <a:ext cx="1472303" cy="120759"/>
          </a:xfrm>
          <a:prstGeom prst="rect">
            <a:avLst/>
          </a:prstGeom>
        </p:spPr>
      </p:pic>
      <p:sp>
        <p:nvSpPr>
          <p:cNvPr id="81" name="正方形/長方形 80">
            <a:extLst>
              <a:ext uri="{FF2B5EF4-FFF2-40B4-BE49-F238E27FC236}">
                <a16:creationId xmlns:a16="http://schemas.microsoft.com/office/drawing/2014/main" id="{794A4BF3-DD92-D512-7C52-48B461F7CE3C}"/>
              </a:ext>
            </a:extLst>
          </p:cNvPr>
          <p:cNvSpPr/>
          <p:nvPr/>
        </p:nvSpPr>
        <p:spPr>
          <a:xfrm>
            <a:off x="3749819" y="5197149"/>
            <a:ext cx="1146456" cy="337521"/>
          </a:xfrm>
          <a:prstGeom prst="rect">
            <a:avLst/>
          </a:prstGeom>
          <a:solidFill>
            <a:srgbClr val="CBCBD2"/>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endParaRPr>
          </a:p>
        </p:txBody>
      </p:sp>
      <p:sp>
        <p:nvSpPr>
          <p:cNvPr id="82" name="テキスト ボックス 72">
            <a:extLst>
              <a:ext uri="{FF2B5EF4-FFF2-40B4-BE49-F238E27FC236}">
                <a16:creationId xmlns:a16="http://schemas.microsoft.com/office/drawing/2014/main" id="{9257D625-6D88-F7B2-B2AD-FB5FD30AAA65}"/>
              </a:ext>
            </a:extLst>
          </p:cNvPr>
          <p:cNvSpPr txBox="1"/>
          <p:nvPr/>
        </p:nvSpPr>
        <p:spPr>
          <a:xfrm>
            <a:off x="4133649" y="5246830"/>
            <a:ext cx="417430" cy="369332"/>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kumimoji="1" lang="ja-JP" altLang="en-US" dirty="0"/>
              <a:t>②</a:t>
            </a:r>
          </a:p>
        </p:txBody>
      </p:sp>
    </p:spTree>
    <p:extLst>
      <p:ext uri="{BB962C8B-B14F-4D97-AF65-F5344CB8AC3E}">
        <p14:creationId xmlns:p14="http://schemas.microsoft.com/office/powerpoint/2010/main" val="33787969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en-US" altLang="ja-JP" dirty="0" err="1">
                <a:latin typeface="+mn-ea"/>
                <a:cs typeface="メイリオ" panose="020B0604030504040204" pitchFamily="50" charset="-128"/>
              </a:rPr>
              <a:t>carview</a:t>
            </a:r>
            <a:r>
              <a:rPr lang="en-US" altLang="ja-JP" dirty="0">
                <a:latin typeface="+mn-ea"/>
                <a:cs typeface="メイリオ" panose="020B0604030504040204" pitchFamily="50" charset="-128"/>
              </a:rPr>
              <a:t>!</a:t>
            </a:r>
            <a:r>
              <a:rPr lang="ja-JP" altLang="en-US">
                <a:latin typeface="+mn-ea"/>
                <a:cs typeface="メイリオ" panose="020B0604030504040204" pitchFamily="50" charset="-128"/>
              </a:rPr>
              <a:t>　タイアップ </a:t>
            </a:r>
            <a:r>
              <a:rPr lang="en-US" altLang="ja-JP" dirty="0">
                <a:latin typeface="+mn-ea"/>
                <a:cs typeface="メイリオ" panose="020B0604030504040204" pitchFamily="50" charset="-128"/>
              </a:rPr>
              <a:t>– PC –</a:t>
            </a:r>
          </a:p>
        </p:txBody>
      </p:sp>
      <p:sp>
        <p:nvSpPr>
          <p:cNvPr id="3" name="正方形/長方形 2">
            <a:extLst>
              <a:ext uri="{FF2B5EF4-FFF2-40B4-BE49-F238E27FC236}">
                <a16:creationId xmlns:a16="http://schemas.microsoft.com/office/drawing/2014/main" id="{C11EDD49-29F9-0F05-1ECC-33CB6234E8DF}"/>
              </a:ext>
            </a:extLst>
          </p:cNvPr>
          <p:cNvSpPr/>
          <p:nvPr/>
        </p:nvSpPr>
        <p:spPr>
          <a:xfrm>
            <a:off x="857432" y="2089764"/>
            <a:ext cx="10634749" cy="4236424"/>
          </a:xfrm>
          <a:prstGeom prst="rect">
            <a:avLst/>
          </a:prstGeom>
          <a:solidFill>
            <a:srgbClr val="F5F5F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6EF8E1E3-E183-6B16-6FD4-6114ECAE5717}"/>
              </a:ext>
            </a:extLst>
          </p:cNvPr>
          <p:cNvSpPr/>
          <p:nvPr/>
        </p:nvSpPr>
        <p:spPr>
          <a:xfrm>
            <a:off x="492125" y="2094295"/>
            <a:ext cx="350620" cy="4236424"/>
          </a:xfrm>
          <a:prstGeom prst="rect">
            <a:avLst/>
          </a:prstGeom>
          <a:solidFill>
            <a:srgbClr val="E9E9E9"/>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wordArtVertRtl" wrap="square" lIns="91440" tIns="45720" rIns="91440" bIns="45720" numCol="1" spcCol="0" rtlCol="0" fromWordArt="0" anchor="ctr" anchorCtr="0" forceAA="0" compatLnSpc="1">
            <a:prstTxWarp prst="textNoShape">
              <a:avLst/>
            </a:prstTxWarp>
            <a:noAutofit/>
          </a:bodyPr>
          <a:lstStyle/>
          <a:p>
            <a:pPr algn="ctr"/>
            <a:r>
              <a:rPr lang="en-US" altLang="ja-JP" sz="1200" b="1" dirty="0">
                <a:solidFill>
                  <a:schemeClr val="tx1">
                    <a:lumMod val="65000"/>
                    <a:lumOff val="35000"/>
                  </a:schemeClr>
                </a:solidFill>
                <a:latin typeface="Meiryo" panose="020B0604030504040204" pitchFamily="34" charset="-128"/>
                <a:ea typeface="Meiryo" panose="020B0604030504040204" pitchFamily="34" charset="-128"/>
              </a:rPr>
              <a:t>PC</a:t>
            </a:r>
            <a:endParaRPr kumimoji="1" lang="ja-JP" altLang="en-US" sz="1200" b="1"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7" name="角丸四角形 19">
            <a:extLst>
              <a:ext uri="{FF2B5EF4-FFF2-40B4-BE49-F238E27FC236}">
                <a16:creationId xmlns:a16="http://schemas.microsoft.com/office/drawing/2014/main" id="{5C4761B3-B8FC-A3B6-A151-C6125BFAD550}"/>
              </a:ext>
            </a:extLst>
          </p:cNvPr>
          <p:cNvSpPr/>
          <p:nvPr/>
        </p:nvSpPr>
        <p:spPr>
          <a:xfrm>
            <a:off x="1003897" y="2286807"/>
            <a:ext cx="4868690" cy="324214"/>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200" b="1" kern="0" dirty="0">
                <a:solidFill>
                  <a:schemeClr val="bg1"/>
                </a:solidFill>
                <a:latin typeface="Meiryo" panose="020B0604030504040204" pitchFamily="34" charset="-128"/>
                <a:ea typeface="Meiryo" panose="020B0604030504040204" pitchFamily="34" charset="-128"/>
              </a:rPr>
              <a:t>編集誘導枠</a:t>
            </a:r>
            <a:endParaRPr kumimoji="0" lang="en-US" altLang="ja-JP" sz="1200" b="1" kern="0" dirty="0">
              <a:solidFill>
                <a:schemeClr val="bg1"/>
              </a:solidFill>
              <a:latin typeface="Meiryo" panose="020B0604030504040204" pitchFamily="34" charset="-128"/>
              <a:ea typeface="Meiryo" panose="020B0604030504040204" pitchFamily="34" charset="-128"/>
            </a:endParaRPr>
          </a:p>
        </p:txBody>
      </p:sp>
      <p:sp>
        <p:nvSpPr>
          <p:cNvPr id="34" name="object 4">
            <a:extLst>
              <a:ext uri="{FF2B5EF4-FFF2-40B4-BE49-F238E27FC236}">
                <a16:creationId xmlns:a16="http://schemas.microsoft.com/office/drawing/2014/main" id="{FFED7D1D-DBE4-0A43-D75F-844E031E1496}"/>
              </a:ext>
            </a:extLst>
          </p:cNvPr>
          <p:cNvSpPr txBox="1"/>
          <p:nvPr/>
        </p:nvSpPr>
        <p:spPr>
          <a:xfrm>
            <a:off x="492125" y="861305"/>
            <a:ext cx="10980738" cy="621709"/>
          </a:xfrm>
          <a:prstGeom prst="rect">
            <a:avLst/>
          </a:prstGeom>
          <a:noFill/>
        </p:spPr>
        <p:txBody>
          <a:bodyPr vert="horz" wrap="square" lIns="0" tIns="0" rIns="0" bIns="0" rtlCol="0">
            <a:spAutoFit/>
          </a:bodyPr>
          <a:lstStyle/>
          <a:p>
            <a:pPr>
              <a:lnSpc>
                <a:spcPct val="130000"/>
              </a:lnSpc>
            </a:pPr>
            <a:r>
              <a:rPr lang="en-US" altLang="ja-JP" sz="1600" spc="-5" dirty="0">
                <a:solidFill>
                  <a:schemeClr val="tx1">
                    <a:lumMod val="75000"/>
                    <a:lumOff val="25000"/>
                  </a:schemeClr>
                </a:solidFill>
                <a:latin typeface="メイリオ"/>
                <a:cs typeface="メイリオ"/>
              </a:rPr>
              <a:t>carview! </a:t>
            </a:r>
            <a:r>
              <a:rPr lang="ja-JP" altLang="en-US" sz="1600" spc="-5" dirty="0">
                <a:solidFill>
                  <a:schemeClr val="tx1">
                    <a:lumMod val="75000"/>
                    <a:lumOff val="25000"/>
                  </a:schemeClr>
                </a:solidFill>
                <a:latin typeface="メイリオ"/>
                <a:cs typeface="メイリオ"/>
              </a:rPr>
              <a:t>タイアップは、新車購入を検討中の高年収層が多く訪れる</a:t>
            </a:r>
            <a:r>
              <a:rPr lang="en-US" altLang="ja-JP" sz="1600" spc="-5" dirty="0">
                <a:solidFill>
                  <a:schemeClr val="tx1">
                    <a:lumMod val="75000"/>
                    <a:lumOff val="25000"/>
                  </a:schemeClr>
                </a:solidFill>
                <a:latin typeface="メイリオ"/>
                <a:cs typeface="メイリオ"/>
              </a:rPr>
              <a:t>carview! </a:t>
            </a:r>
            <a:r>
              <a:rPr lang="ja-JP" altLang="en-US" sz="1600" spc="-5" dirty="0">
                <a:solidFill>
                  <a:schemeClr val="tx1">
                    <a:lumMod val="75000"/>
                    <a:lumOff val="25000"/>
                  </a:schemeClr>
                </a:solidFill>
                <a:latin typeface="メイリオ"/>
                <a:cs typeface="メイリオ"/>
              </a:rPr>
              <a:t>において、</a:t>
            </a:r>
            <a:endParaRPr lang="en-US" altLang="ja-JP" sz="1600" spc="-5" dirty="0">
              <a:solidFill>
                <a:schemeClr val="tx1">
                  <a:lumMod val="75000"/>
                  <a:lumOff val="25000"/>
                </a:schemeClr>
              </a:solidFill>
              <a:latin typeface="メイリオ"/>
              <a:cs typeface="メイリオ"/>
            </a:endParaRPr>
          </a:p>
          <a:p>
            <a:pPr>
              <a:lnSpc>
                <a:spcPct val="130000"/>
              </a:lnSpc>
            </a:pPr>
            <a:r>
              <a:rPr lang="ja-JP" altLang="en-US" sz="1600" b="1" spc="-5" dirty="0">
                <a:solidFill>
                  <a:schemeClr val="tx1">
                    <a:lumMod val="75000"/>
                    <a:lumOff val="25000"/>
                  </a:schemeClr>
                </a:solidFill>
                <a:latin typeface="メイリオ"/>
                <a:cs typeface="メイリオ"/>
              </a:rPr>
              <a:t>編集部が独自の視点で広告主様の商品へのユーザー関与を高めるコンテンツを制作、掲載します。</a:t>
            </a:r>
          </a:p>
        </p:txBody>
      </p:sp>
      <p:sp>
        <p:nvSpPr>
          <p:cNvPr id="35" name="ホームベース 12">
            <a:extLst>
              <a:ext uri="{FF2B5EF4-FFF2-40B4-BE49-F238E27FC236}">
                <a16:creationId xmlns:a16="http://schemas.microsoft.com/office/drawing/2014/main" id="{2D284B28-5511-B53E-8757-57E62EB011F8}"/>
              </a:ext>
            </a:extLst>
          </p:cNvPr>
          <p:cNvSpPr/>
          <p:nvPr/>
        </p:nvSpPr>
        <p:spPr>
          <a:xfrm>
            <a:off x="8903427" y="1574440"/>
            <a:ext cx="2821847" cy="475343"/>
          </a:xfrm>
          <a:prstGeom prst="homePlate">
            <a:avLst/>
          </a:prstGeom>
          <a:solidFill>
            <a:schemeClr val="tx2"/>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36" name="ホームベース 13">
            <a:extLst>
              <a:ext uri="{FF2B5EF4-FFF2-40B4-BE49-F238E27FC236}">
                <a16:creationId xmlns:a16="http://schemas.microsoft.com/office/drawing/2014/main" id="{5C758EA1-0595-C4CD-5597-0C3550BEFC3F}"/>
              </a:ext>
            </a:extLst>
          </p:cNvPr>
          <p:cNvSpPr/>
          <p:nvPr/>
        </p:nvSpPr>
        <p:spPr>
          <a:xfrm>
            <a:off x="6292511" y="1574440"/>
            <a:ext cx="2821847" cy="475343"/>
          </a:xfrm>
          <a:prstGeom prst="homePlate">
            <a:avLst/>
          </a:prstGeom>
          <a:solidFill>
            <a:srgbClr val="65658B"/>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37" name="ホームベース 14">
            <a:extLst>
              <a:ext uri="{FF2B5EF4-FFF2-40B4-BE49-F238E27FC236}">
                <a16:creationId xmlns:a16="http://schemas.microsoft.com/office/drawing/2014/main" id="{907CE505-39E2-55DC-C053-546245120BD6}"/>
              </a:ext>
            </a:extLst>
          </p:cNvPr>
          <p:cNvSpPr/>
          <p:nvPr/>
        </p:nvSpPr>
        <p:spPr>
          <a:xfrm>
            <a:off x="476935" y="1574440"/>
            <a:ext cx="6026506" cy="475343"/>
          </a:xfrm>
          <a:prstGeom prst="homePlate">
            <a:avLst/>
          </a:prstGeom>
          <a:solidFill>
            <a:srgbClr val="CBCBD2"/>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tx1">
                    <a:lumMod val="75000"/>
                    <a:lumOff val="25000"/>
                  </a:schemeClr>
                </a:solidFill>
                <a:latin typeface="Meiryo" panose="020B0604030504040204" pitchFamily="34" charset="-128"/>
                <a:ea typeface="Meiryo" panose="020B0604030504040204" pitchFamily="34" charset="-128"/>
              </a:rPr>
              <a:t>各種誘導</a:t>
            </a:r>
          </a:p>
        </p:txBody>
      </p:sp>
      <p:sp>
        <p:nvSpPr>
          <p:cNvPr id="38" name="直角三角形 37">
            <a:extLst>
              <a:ext uri="{FF2B5EF4-FFF2-40B4-BE49-F238E27FC236}">
                <a16:creationId xmlns:a16="http://schemas.microsoft.com/office/drawing/2014/main" id="{825A4544-F0F7-08A2-6512-DB565BF2DBF8}"/>
              </a:ext>
            </a:extLst>
          </p:cNvPr>
          <p:cNvSpPr/>
          <p:nvPr/>
        </p:nvSpPr>
        <p:spPr>
          <a:xfrm rot="13500000">
            <a:off x="8880434" y="3874008"/>
            <a:ext cx="150529" cy="150529"/>
          </a:xfrm>
          <a:prstGeom prst="rtTriangle">
            <a:avLst/>
          </a:prstGeom>
          <a:solidFill>
            <a:srgbClr val="00003E"/>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39" name="直角三角形 38">
            <a:extLst>
              <a:ext uri="{FF2B5EF4-FFF2-40B4-BE49-F238E27FC236}">
                <a16:creationId xmlns:a16="http://schemas.microsoft.com/office/drawing/2014/main" id="{5BF5FF3E-6D7E-1D75-7043-C1AE9AE17B5C}"/>
              </a:ext>
            </a:extLst>
          </p:cNvPr>
          <p:cNvSpPr/>
          <p:nvPr/>
        </p:nvSpPr>
        <p:spPr>
          <a:xfrm rot="13500000">
            <a:off x="8758169" y="3874008"/>
            <a:ext cx="150529" cy="150529"/>
          </a:xfrm>
          <a:prstGeom prst="rtTriangle">
            <a:avLst/>
          </a:prstGeom>
          <a:solidFill>
            <a:srgbClr val="CBCBD2"/>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pic>
        <p:nvPicPr>
          <p:cNvPr id="40" name="図 39">
            <a:extLst>
              <a:ext uri="{FF2B5EF4-FFF2-40B4-BE49-F238E27FC236}">
                <a16:creationId xmlns:a16="http://schemas.microsoft.com/office/drawing/2014/main" id="{A308F7E5-31CB-042D-0E73-F3A61AFCF47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101267" y="3289253"/>
            <a:ext cx="2365140" cy="1900954"/>
          </a:xfrm>
          <a:prstGeom prst="rect">
            <a:avLst/>
          </a:prstGeom>
        </p:spPr>
      </p:pic>
      <p:sp>
        <p:nvSpPr>
          <p:cNvPr id="41" name="角丸四角形 48">
            <a:extLst>
              <a:ext uri="{FF2B5EF4-FFF2-40B4-BE49-F238E27FC236}">
                <a16:creationId xmlns:a16="http://schemas.microsoft.com/office/drawing/2014/main" id="{B2DF72AA-B7CA-B3FF-912F-EE1008929302}"/>
              </a:ext>
            </a:extLst>
          </p:cNvPr>
          <p:cNvSpPr/>
          <p:nvPr/>
        </p:nvSpPr>
        <p:spPr>
          <a:xfrm>
            <a:off x="9199066" y="3392357"/>
            <a:ext cx="2160902" cy="1194881"/>
          </a:xfrm>
          <a:prstGeom prst="roundRect">
            <a:avLst>
              <a:gd name="adj" fmla="val 0"/>
            </a:avLst>
          </a:prstGeom>
          <a:solidFill>
            <a:srgbClr val="CBCBD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0000"/>
              </a:lnSpc>
            </a:pPr>
            <a:r>
              <a:rPr kumimoji="1" lang="ja-JP" altLang="en-US" sz="1600">
                <a:solidFill>
                  <a:srgbClr val="00003E"/>
                </a:solidFill>
                <a:latin typeface="Meiryo" panose="020B0604030504040204" pitchFamily="34" charset="-128"/>
                <a:ea typeface="Meiryo" panose="020B0604030504040204" pitchFamily="34" charset="-128"/>
              </a:rPr>
              <a:t>広告主様</a:t>
            </a:r>
            <a:br>
              <a:rPr kumimoji="1" lang="en-US" altLang="ja-JP" sz="1600" dirty="0">
                <a:solidFill>
                  <a:srgbClr val="00003E"/>
                </a:solidFill>
                <a:latin typeface="Meiryo" panose="020B0604030504040204" pitchFamily="34" charset="-128"/>
                <a:ea typeface="Meiryo" panose="020B0604030504040204" pitchFamily="34" charset="-128"/>
              </a:rPr>
            </a:br>
            <a:r>
              <a:rPr kumimoji="1" lang="ja-JP" altLang="en-US" sz="1600">
                <a:solidFill>
                  <a:srgbClr val="00003E"/>
                </a:solidFill>
                <a:latin typeface="Meiryo" panose="020B0604030504040204" pitchFamily="34" charset="-128"/>
                <a:ea typeface="Meiryo" panose="020B0604030504040204" pitchFamily="34" charset="-128"/>
              </a:rPr>
              <a:t>ページ</a:t>
            </a:r>
            <a:endParaRPr kumimoji="1" lang="ja-JP" altLang="en-US" sz="1600" dirty="0">
              <a:solidFill>
                <a:srgbClr val="00003E"/>
              </a:solidFill>
              <a:latin typeface="Meiryo" panose="020B0604030504040204" pitchFamily="34" charset="-128"/>
              <a:ea typeface="Meiryo" panose="020B0604030504040204" pitchFamily="34" charset="-128"/>
            </a:endParaRPr>
          </a:p>
        </p:txBody>
      </p:sp>
      <p:cxnSp>
        <p:nvCxnSpPr>
          <p:cNvPr id="42" name="直線矢印コネクタ 41">
            <a:extLst>
              <a:ext uri="{FF2B5EF4-FFF2-40B4-BE49-F238E27FC236}">
                <a16:creationId xmlns:a16="http://schemas.microsoft.com/office/drawing/2014/main" id="{6A9295BE-28DF-5DE9-FE80-1B917B03962B}"/>
              </a:ext>
            </a:extLst>
          </p:cNvPr>
          <p:cNvCxnSpPr>
            <a:cxnSpLocks/>
          </p:cNvCxnSpPr>
          <p:nvPr/>
        </p:nvCxnSpPr>
        <p:spPr>
          <a:xfrm>
            <a:off x="8171916" y="4408684"/>
            <a:ext cx="942442" cy="0"/>
          </a:xfrm>
          <a:prstGeom prst="straightConnector1">
            <a:avLst/>
          </a:prstGeom>
          <a:ln w="25400" cap="rnd">
            <a:solidFill>
              <a:schemeClr val="tx2"/>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69A20517-F955-3B8E-F923-CBD867214247}"/>
              </a:ext>
            </a:extLst>
          </p:cNvPr>
          <p:cNvSpPr txBox="1"/>
          <p:nvPr/>
        </p:nvSpPr>
        <p:spPr>
          <a:xfrm>
            <a:off x="1339225" y="2818658"/>
            <a:ext cx="1796603" cy="397801"/>
          </a:xfrm>
          <a:prstGeom prst="rect">
            <a:avLst/>
          </a:prstGeom>
          <a:noFill/>
          <a:ln w="38100">
            <a:noFill/>
          </a:ln>
        </p:spPr>
        <p:txBody>
          <a:bodyPr vert="horz"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rPr>
              <a:t>c</a:t>
            </a:r>
            <a:r>
              <a:rPr kumimoji="1" lang="en-US" altLang="ja-JP" sz="1100" i="0" u="none" strike="noStrike" kern="1200" cap="none" spc="0" normalizeH="0" baseline="0" noProof="0" dirty="0" err="1">
                <a:ln>
                  <a:noFill/>
                </a:ln>
                <a:solidFill>
                  <a:schemeClr val="tx1">
                    <a:lumMod val="75000"/>
                    <a:lumOff val="25000"/>
                  </a:schemeClr>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a:t>
            </a:r>
            <a:r>
              <a:rPr lang="en-US" altLang="ja-JP" sz="1100" dirty="0">
                <a:solidFill>
                  <a:schemeClr val="tx1">
                    <a:lumMod val="75000"/>
                    <a:lumOff val="25000"/>
                  </a:schemeClr>
                </a:solidFill>
                <a:latin typeface="メイリオ"/>
                <a:ea typeface="メイリオ"/>
              </a:rPr>
              <a:t>PC</a:t>
            </a:r>
            <a:r>
              <a:rPr kumimoji="1" lang="ja-JP" altLang="en-US" sz="110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トップページ</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tx1">
                    <a:lumMod val="75000"/>
                    <a:lumOff val="25000"/>
                  </a:schemeClr>
                </a:solidFill>
                <a:latin typeface="メイリオ"/>
                <a:ea typeface="メイリオ"/>
              </a:rPr>
              <a:t>最新情報枠</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p:txBody>
      </p:sp>
      <p:sp>
        <p:nvSpPr>
          <p:cNvPr id="44" name="テキスト ボックス 43">
            <a:extLst>
              <a:ext uri="{FF2B5EF4-FFF2-40B4-BE49-F238E27FC236}">
                <a16:creationId xmlns:a16="http://schemas.microsoft.com/office/drawing/2014/main" id="{6BA7288A-E15A-F8CF-CDF8-0824D253F8E8}"/>
              </a:ext>
            </a:extLst>
          </p:cNvPr>
          <p:cNvSpPr txBox="1"/>
          <p:nvPr/>
        </p:nvSpPr>
        <p:spPr>
          <a:xfrm>
            <a:off x="4042893" y="2835831"/>
            <a:ext cx="1558119" cy="397801"/>
          </a:xfrm>
          <a:prstGeom prst="rect">
            <a:avLst/>
          </a:prstGeom>
          <a:noFill/>
          <a:ln w="38100">
            <a:noFill/>
          </a:ln>
        </p:spPr>
        <p:txBody>
          <a:bodyPr vert="horz"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rPr>
              <a:t>c</a:t>
            </a:r>
            <a:r>
              <a:rPr kumimoji="1" lang="en-US" altLang="ja-JP" sz="1100" i="0" u="none" strike="noStrike" kern="1200" cap="none" spc="0" normalizeH="0" baseline="0" noProof="0" dirty="0" err="1">
                <a:ln>
                  <a:noFill/>
                </a:ln>
                <a:solidFill>
                  <a:schemeClr val="tx1">
                    <a:lumMod val="75000"/>
                    <a:lumOff val="25000"/>
                  </a:schemeClr>
                </a:solidFill>
                <a:effectLst/>
                <a:uLnTx/>
                <a:uFillTx/>
                <a:latin typeface="メイリオ"/>
                <a:ea typeface="メイリオ"/>
                <a:cs typeface="+mn-cs"/>
              </a:rPr>
              <a:t>arview</a:t>
            </a:r>
            <a:r>
              <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 </a:t>
            </a:r>
            <a:r>
              <a:rPr lang="en-US" altLang="ja-JP" sz="1100" dirty="0">
                <a:solidFill>
                  <a:schemeClr val="tx1">
                    <a:lumMod val="75000"/>
                    <a:lumOff val="25000"/>
                  </a:schemeClr>
                </a:solidFill>
                <a:latin typeface="メイリオ"/>
                <a:ea typeface="メイリオ"/>
              </a:rPr>
              <a:t>PC</a:t>
            </a:r>
            <a:r>
              <a:rPr kumimoji="1" lang="ja-JP" altLang="en-US" sz="110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中面</a:t>
            </a:r>
            <a:r>
              <a:rPr kumimoji="1" lang="ja-JP" altLang="en-US"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ページ</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1100" dirty="0">
                <a:solidFill>
                  <a:schemeClr val="tx1">
                    <a:lumMod val="75000"/>
                    <a:lumOff val="25000"/>
                  </a:schemeClr>
                </a:solidFill>
                <a:latin typeface="メイリオ"/>
                <a:ea typeface="メイリオ"/>
              </a:rPr>
              <a:t>ピックアップ枠</a:t>
            </a:r>
            <a:endParaRPr kumimoji="1" lang="en-US" altLang="ja-JP" sz="110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p:txBody>
      </p:sp>
      <p:pic>
        <p:nvPicPr>
          <p:cNvPr id="45" name="図 44">
            <a:extLst>
              <a:ext uri="{FF2B5EF4-FFF2-40B4-BE49-F238E27FC236}">
                <a16:creationId xmlns:a16="http://schemas.microsoft.com/office/drawing/2014/main" id="{0996D383-067B-D640-E419-B32A402305B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20809" y="3289253"/>
            <a:ext cx="2365140" cy="1900954"/>
          </a:xfrm>
          <a:prstGeom prst="rect">
            <a:avLst/>
          </a:prstGeom>
        </p:spPr>
      </p:pic>
      <p:pic>
        <p:nvPicPr>
          <p:cNvPr id="46" name="図 45">
            <a:extLst>
              <a:ext uri="{FF2B5EF4-FFF2-40B4-BE49-F238E27FC236}">
                <a16:creationId xmlns:a16="http://schemas.microsoft.com/office/drawing/2014/main" id="{1D0CA41E-1D6D-E68D-DF19-D52BD04220D8}"/>
              </a:ext>
            </a:extLst>
          </p:cNvPr>
          <p:cNvPicPr>
            <a:picLocks noChangeAspect="1"/>
          </p:cNvPicPr>
          <p:nvPr/>
        </p:nvPicPr>
        <p:blipFill rotWithShape="1">
          <a:blip r:embed="rId4"/>
          <a:srcRect l="32306" t="7136" r="34200" b="48120"/>
          <a:stretch/>
        </p:blipFill>
        <p:spPr>
          <a:xfrm>
            <a:off x="6894313" y="3354168"/>
            <a:ext cx="1360866" cy="1211915"/>
          </a:xfrm>
          <a:prstGeom prst="rect">
            <a:avLst/>
          </a:prstGeom>
        </p:spPr>
      </p:pic>
      <p:sp>
        <p:nvSpPr>
          <p:cNvPr id="47" name="正方形/長方形 46">
            <a:extLst>
              <a:ext uri="{FF2B5EF4-FFF2-40B4-BE49-F238E27FC236}">
                <a16:creationId xmlns:a16="http://schemas.microsoft.com/office/drawing/2014/main" id="{ED7D7319-0F93-6382-4825-CFA6E0609488}"/>
              </a:ext>
            </a:extLst>
          </p:cNvPr>
          <p:cNvSpPr/>
          <p:nvPr/>
        </p:nvSpPr>
        <p:spPr>
          <a:xfrm>
            <a:off x="6894314" y="3529972"/>
            <a:ext cx="1363504" cy="1013140"/>
          </a:xfrm>
          <a:prstGeom prst="rect">
            <a:avLst/>
          </a:prstGeom>
          <a:solidFill>
            <a:srgbClr val="E9E9E9"/>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8" name="正方形/長方形 47">
            <a:extLst>
              <a:ext uri="{FF2B5EF4-FFF2-40B4-BE49-F238E27FC236}">
                <a16:creationId xmlns:a16="http://schemas.microsoft.com/office/drawing/2014/main" id="{BA9543B1-6AB1-0789-5E46-5F25533DC683}"/>
              </a:ext>
            </a:extLst>
          </p:cNvPr>
          <p:cNvSpPr/>
          <p:nvPr/>
        </p:nvSpPr>
        <p:spPr>
          <a:xfrm>
            <a:off x="7014516" y="4349928"/>
            <a:ext cx="1111875" cy="231819"/>
          </a:xfrm>
          <a:prstGeom prst="rect">
            <a:avLst/>
          </a:prstGeom>
          <a:solidFill>
            <a:schemeClr val="tx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dirty="0">
                <a:solidFill>
                  <a:schemeClr val="bg1"/>
                </a:solidFill>
              </a:rPr>
              <a:t>バナー</a:t>
            </a:r>
          </a:p>
        </p:txBody>
      </p:sp>
      <p:sp>
        <p:nvSpPr>
          <p:cNvPr id="49" name="正方形/長方形 48">
            <a:extLst>
              <a:ext uri="{FF2B5EF4-FFF2-40B4-BE49-F238E27FC236}">
                <a16:creationId xmlns:a16="http://schemas.microsoft.com/office/drawing/2014/main" id="{CD1EE703-3CC5-45C4-2C7F-5A297E8C4630}"/>
              </a:ext>
            </a:extLst>
          </p:cNvPr>
          <p:cNvSpPr/>
          <p:nvPr/>
        </p:nvSpPr>
        <p:spPr>
          <a:xfrm>
            <a:off x="7051003" y="3581310"/>
            <a:ext cx="1006699" cy="152490"/>
          </a:xfrm>
          <a:prstGeom prst="rect">
            <a:avLst/>
          </a:prstGeom>
          <a:solidFill>
            <a:srgbClr val="CBCBD2"/>
          </a:solidFill>
          <a:ln w="12700">
            <a:no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dirty="0">
                <a:solidFill>
                  <a:schemeClr val="tx1"/>
                </a:solidFill>
              </a:rPr>
              <a:t>タイトル</a:t>
            </a:r>
          </a:p>
        </p:txBody>
      </p:sp>
      <p:sp>
        <p:nvSpPr>
          <p:cNvPr id="50" name="テキスト ボックス 49">
            <a:extLst>
              <a:ext uri="{FF2B5EF4-FFF2-40B4-BE49-F238E27FC236}">
                <a16:creationId xmlns:a16="http://schemas.microsoft.com/office/drawing/2014/main" id="{A226753A-C841-627F-51AC-DE2296780207}"/>
              </a:ext>
            </a:extLst>
          </p:cNvPr>
          <p:cNvSpPr txBox="1"/>
          <p:nvPr/>
        </p:nvSpPr>
        <p:spPr>
          <a:xfrm>
            <a:off x="7051004" y="3733800"/>
            <a:ext cx="1023871" cy="707886"/>
          </a:xfrm>
          <a:prstGeom prst="rect">
            <a:avLst/>
          </a:prstGeom>
          <a:noFill/>
        </p:spPr>
        <p:txBody>
          <a:bodyPr wrap="square" rtlCol="0">
            <a:spAutoFit/>
          </a:bodyPr>
          <a:lstStyle/>
          <a:p>
            <a:pPr algn="ctr"/>
            <a:r>
              <a:rPr kumimoji="1" lang="ja-JP" altLang="en-US" sz="1200" dirty="0"/>
              <a:t>記事</a:t>
            </a:r>
            <a:endParaRPr kumimoji="1" lang="en-US" altLang="ja-JP" sz="1200" dirty="0"/>
          </a:p>
          <a:p>
            <a:pPr algn="ctr"/>
            <a:r>
              <a:rPr lang="en-US" altLang="ja-JP" sz="1400" dirty="0"/>
              <a:t>------------------------------</a:t>
            </a:r>
            <a:endParaRPr kumimoji="1" lang="ja-JP" altLang="en-US" sz="1400" dirty="0"/>
          </a:p>
        </p:txBody>
      </p:sp>
      <p:sp>
        <p:nvSpPr>
          <p:cNvPr id="51" name="Text Box 20">
            <a:extLst>
              <a:ext uri="{FF2B5EF4-FFF2-40B4-BE49-F238E27FC236}">
                <a16:creationId xmlns:a16="http://schemas.microsoft.com/office/drawing/2014/main" id="{5578CC2F-DA19-077D-AC86-DEDBFEF23457}"/>
              </a:ext>
            </a:extLst>
          </p:cNvPr>
          <p:cNvSpPr txBox="1">
            <a:spLocks noChangeArrowheads="1"/>
          </p:cNvSpPr>
          <p:nvPr/>
        </p:nvSpPr>
        <p:spPr bwMode="auto">
          <a:xfrm>
            <a:off x="882639" y="5647579"/>
            <a:ext cx="5472608" cy="606084"/>
          </a:xfrm>
          <a:prstGeom prst="rect">
            <a:avLst/>
          </a:prstGeom>
          <a:noFill/>
          <a:ln w="9525">
            <a:noFill/>
            <a:miter lim="800000"/>
            <a:headEnd/>
            <a:tailEnd/>
          </a:ln>
        </p:spPr>
        <p:txBody>
          <a:bodyPr wrap="square" lIns="112542" tIns="56271" rIns="112542" bIns="56271"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spcBef>
                <a:spcPct val="50000"/>
              </a:spcBef>
            </a:pPr>
            <a:r>
              <a:rPr lang="en-US" altLang="ja-JP" sz="800" dirty="0">
                <a:solidFill>
                  <a:srgbClr val="000000"/>
                </a:solidFill>
                <a:latin typeface="+mn-ea"/>
                <a:cs typeface="Verdana"/>
              </a:rPr>
              <a:t>※</a:t>
            </a:r>
            <a:r>
              <a:rPr lang="ja-JP" altLang="en-US" sz="800" dirty="0">
                <a:solidFill>
                  <a:srgbClr val="000000"/>
                </a:solidFill>
                <a:latin typeface="+mn-ea"/>
                <a:cs typeface="Verdana"/>
              </a:rPr>
              <a:t>　　　　枠内のスペースのいずれかで誘導を展開します。</a:t>
            </a:r>
            <a:br>
              <a:rPr lang="ja-JP" altLang="en-US" sz="800" dirty="0">
                <a:latin typeface="+mn-ea"/>
                <a:cs typeface="Verdana" pitchFamily="34" charset="0"/>
              </a:rPr>
            </a:br>
            <a:r>
              <a:rPr lang="en-US" altLang="ja-JP" sz="800" dirty="0">
                <a:solidFill>
                  <a:srgbClr val="000000"/>
                </a:solidFill>
                <a:latin typeface="+mn-ea"/>
                <a:cs typeface="Verdana"/>
              </a:rPr>
              <a:t>※</a:t>
            </a:r>
            <a:r>
              <a:rPr lang="ja-JP" altLang="en-US" sz="800" dirty="0">
                <a:solidFill>
                  <a:srgbClr val="000000"/>
                </a:solidFill>
                <a:latin typeface="+mn-ea"/>
                <a:cs typeface="Verdana"/>
              </a:rPr>
              <a:t>誘導は常時掲載ではありません。　　　　　　　　　　　　　　　　　　　　　　　　　　　　　　　　　　　　　　　　　</a:t>
            </a:r>
            <a:r>
              <a:rPr lang="en-US" altLang="ja-JP" sz="800" dirty="0">
                <a:latin typeface="+mn-ea"/>
                <a:cs typeface="Verdana"/>
              </a:rPr>
              <a:t>※</a:t>
            </a:r>
            <a:r>
              <a:rPr lang="ja-JP" altLang="en-US" sz="800" dirty="0">
                <a:latin typeface="+mn-ea"/>
                <a:cs typeface="Verdana"/>
              </a:rPr>
              <a:t>誘導枠の位置は変更になる可能性があります。また位置の指定はできません。</a:t>
            </a:r>
            <a:br>
              <a:rPr lang="en-US" altLang="ja-JP" sz="800" dirty="0">
                <a:latin typeface="+mn-ea"/>
                <a:cs typeface="Verdana" pitchFamily="34" charset="0"/>
              </a:rPr>
            </a:br>
            <a:r>
              <a:rPr lang="en-US" altLang="ja-JP" sz="800" dirty="0">
                <a:latin typeface="+mn-ea"/>
                <a:cs typeface="Verdana"/>
              </a:rPr>
              <a:t>※</a:t>
            </a:r>
            <a:r>
              <a:rPr lang="ja-JP" altLang="en-US" sz="800" dirty="0">
                <a:latin typeface="+mn-ea"/>
              </a:rPr>
              <a:t>他の特別企画誘導と、並列で掲載</a:t>
            </a:r>
            <a:r>
              <a:rPr lang="ja-JP" altLang="en-US" sz="800">
                <a:latin typeface="+mn-ea"/>
              </a:rPr>
              <a:t>します。</a:t>
            </a:r>
            <a:endParaRPr lang="ja-JP" altLang="en-US" sz="800" dirty="0">
              <a:latin typeface="+mn-ea"/>
              <a:cs typeface="+mn-lt"/>
            </a:endParaRPr>
          </a:p>
        </p:txBody>
      </p:sp>
      <p:sp>
        <p:nvSpPr>
          <p:cNvPr id="52" name="正方形/長方形 51">
            <a:extLst>
              <a:ext uri="{FF2B5EF4-FFF2-40B4-BE49-F238E27FC236}">
                <a16:creationId xmlns:a16="http://schemas.microsoft.com/office/drawing/2014/main" id="{B13B9B2B-4FDF-AFB0-4007-6ADE307A0077}"/>
              </a:ext>
            </a:extLst>
          </p:cNvPr>
          <p:cNvSpPr/>
          <p:nvPr/>
        </p:nvSpPr>
        <p:spPr>
          <a:xfrm>
            <a:off x="1119593" y="5674971"/>
            <a:ext cx="359606" cy="134343"/>
          </a:xfrm>
          <a:prstGeom prst="rect">
            <a:avLst/>
          </a:prstGeom>
          <a:solidFill>
            <a:srgbClr val="CBCBD2"/>
          </a:solidFill>
          <a:ln w="12700">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latin typeface="+mn-ea"/>
            </a:endParaRPr>
          </a:p>
        </p:txBody>
      </p:sp>
      <p:pic>
        <p:nvPicPr>
          <p:cNvPr id="53" name="図 52">
            <a:extLst>
              <a:ext uri="{FF2B5EF4-FFF2-40B4-BE49-F238E27FC236}">
                <a16:creationId xmlns:a16="http://schemas.microsoft.com/office/drawing/2014/main" id="{995B7D7F-C074-ABF1-35AD-BE9725A4062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0016" y="3343546"/>
            <a:ext cx="2163963" cy="1739260"/>
          </a:xfrm>
          <a:prstGeom prst="rect">
            <a:avLst/>
          </a:prstGeom>
        </p:spPr>
      </p:pic>
      <p:pic>
        <p:nvPicPr>
          <p:cNvPr id="54" name="図 53">
            <a:extLst>
              <a:ext uri="{FF2B5EF4-FFF2-40B4-BE49-F238E27FC236}">
                <a16:creationId xmlns:a16="http://schemas.microsoft.com/office/drawing/2014/main" id="{3A9E3C1B-ED77-578A-EB15-D85713B890AB}"/>
              </a:ext>
            </a:extLst>
          </p:cNvPr>
          <p:cNvPicPr>
            <a:picLocks noChangeAspect="1"/>
          </p:cNvPicPr>
          <p:nvPr/>
        </p:nvPicPr>
        <p:blipFill rotWithShape="1">
          <a:blip r:embed="rId4"/>
          <a:srcRect l="32306" t="7136" r="33884" b="69421"/>
          <a:stretch/>
        </p:blipFill>
        <p:spPr>
          <a:xfrm>
            <a:off x="1255512" y="3388510"/>
            <a:ext cx="1832281" cy="846940"/>
          </a:xfrm>
          <a:prstGeom prst="rect">
            <a:avLst/>
          </a:prstGeom>
        </p:spPr>
      </p:pic>
      <p:pic>
        <p:nvPicPr>
          <p:cNvPr id="55" name="図 54">
            <a:extLst>
              <a:ext uri="{FF2B5EF4-FFF2-40B4-BE49-F238E27FC236}">
                <a16:creationId xmlns:a16="http://schemas.microsoft.com/office/drawing/2014/main" id="{D83CEA7B-A283-99D9-130B-8A31796EF9A0}"/>
              </a:ext>
            </a:extLst>
          </p:cNvPr>
          <p:cNvPicPr>
            <a:picLocks noChangeAspect="1"/>
          </p:cNvPicPr>
          <p:nvPr/>
        </p:nvPicPr>
        <p:blipFill rotWithShape="1">
          <a:blip r:embed="rId4"/>
          <a:srcRect l="32306" t="50910" r="33571" b="35404"/>
          <a:stretch/>
        </p:blipFill>
        <p:spPr>
          <a:xfrm>
            <a:off x="1252125" y="4045796"/>
            <a:ext cx="1849215" cy="494454"/>
          </a:xfrm>
          <a:prstGeom prst="rect">
            <a:avLst/>
          </a:prstGeom>
        </p:spPr>
      </p:pic>
      <p:sp>
        <p:nvSpPr>
          <p:cNvPr id="56" name="正方形/長方形 55">
            <a:extLst>
              <a:ext uri="{FF2B5EF4-FFF2-40B4-BE49-F238E27FC236}">
                <a16:creationId xmlns:a16="http://schemas.microsoft.com/office/drawing/2014/main" id="{EB2972F4-8437-0945-8A29-716113DBFA59}"/>
              </a:ext>
            </a:extLst>
          </p:cNvPr>
          <p:cNvSpPr/>
          <p:nvPr/>
        </p:nvSpPr>
        <p:spPr>
          <a:xfrm>
            <a:off x="1278505" y="4304297"/>
            <a:ext cx="1233554" cy="229179"/>
          </a:xfrm>
          <a:prstGeom prst="rect">
            <a:avLst/>
          </a:prstGeom>
          <a:solidFill>
            <a:srgbClr val="CBCBD2"/>
          </a:solidFill>
          <a:ln w="12700">
            <a:solidFill>
              <a:srgbClr val="00003E"/>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7" name="テキスト ボックス 56">
            <a:extLst>
              <a:ext uri="{FF2B5EF4-FFF2-40B4-BE49-F238E27FC236}">
                <a16:creationId xmlns:a16="http://schemas.microsoft.com/office/drawing/2014/main" id="{2EFFAAA3-D5B8-FF38-EEB9-2659248B3FC6}"/>
              </a:ext>
            </a:extLst>
          </p:cNvPr>
          <p:cNvSpPr txBox="1"/>
          <p:nvPr/>
        </p:nvSpPr>
        <p:spPr>
          <a:xfrm>
            <a:off x="1677554" y="4267740"/>
            <a:ext cx="449143" cy="369332"/>
          </a:xfrm>
          <a:prstGeom prst="rect">
            <a:avLst/>
          </a:prstGeom>
          <a:noFill/>
        </p:spPr>
        <p:txBody>
          <a:bodyPr wrap="square" rtlCol="0">
            <a:spAutoFit/>
          </a:bodyPr>
          <a:lstStyle/>
          <a:p>
            <a:pPr algn="l"/>
            <a:r>
              <a:rPr lang="ja-JP" altLang="en-US" dirty="0"/>
              <a:t>①</a:t>
            </a:r>
            <a:endParaRPr kumimoji="1" lang="ja-JP" altLang="en-US" dirty="0"/>
          </a:p>
        </p:txBody>
      </p:sp>
      <p:sp>
        <p:nvSpPr>
          <p:cNvPr id="58" name="正方形/長方形 57">
            <a:extLst>
              <a:ext uri="{FF2B5EF4-FFF2-40B4-BE49-F238E27FC236}">
                <a16:creationId xmlns:a16="http://schemas.microsoft.com/office/drawing/2014/main" id="{95DC4C59-C7AA-C01D-9B84-E080361AE727}"/>
              </a:ext>
            </a:extLst>
          </p:cNvPr>
          <p:cNvSpPr/>
          <p:nvPr/>
        </p:nvSpPr>
        <p:spPr>
          <a:xfrm>
            <a:off x="2525607" y="3652944"/>
            <a:ext cx="555413" cy="358987"/>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9" name="図 58">
            <a:extLst>
              <a:ext uri="{FF2B5EF4-FFF2-40B4-BE49-F238E27FC236}">
                <a16:creationId xmlns:a16="http://schemas.microsoft.com/office/drawing/2014/main" id="{25FB1FEA-6B92-576D-5A01-6F0E10DDE1DF}"/>
              </a:ext>
            </a:extLst>
          </p:cNvPr>
          <p:cNvPicPr>
            <a:picLocks noChangeAspect="1"/>
          </p:cNvPicPr>
          <p:nvPr/>
        </p:nvPicPr>
        <p:blipFill>
          <a:blip r:embed="rId5"/>
          <a:stretch>
            <a:fillRect/>
          </a:stretch>
        </p:blipFill>
        <p:spPr>
          <a:xfrm>
            <a:off x="1232797" y="3969064"/>
            <a:ext cx="1882089" cy="137693"/>
          </a:xfrm>
          <a:prstGeom prst="rect">
            <a:avLst/>
          </a:prstGeom>
        </p:spPr>
      </p:pic>
      <p:pic>
        <p:nvPicPr>
          <p:cNvPr id="60" name="図 59">
            <a:extLst>
              <a:ext uri="{FF2B5EF4-FFF2-40B4-BE49-F238E27FC236}">
                <a16:creationId xmlns:a16="http://schemas.microsoft.com/office/drawing/2014/main" id="{FF7AE808-FF04-0F74-302D-AF09CE591B1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770368" y="3344005"/>
            <a:ext cx="2163963" cy="1739260"/>
          </a:xfrm>
          <a:prstGeom prst="rect">
            <a:avLst/>
          </a:prstGeom>
        </p:spPr>
      </p:pic>
      <p:pic>
        <p:nvPicPr>
          <p:cNvPr id="61" name="図 60">
            <a:extLst>
              <a:ext uri="{FF2B5EF4-FFF2-40B4-BE49-F238E27FC236}">
                <a16:creationId xmlns:a16="http://schemas.microsoft.com/office/drawing/2014/main" id="{99583E35-E1A2-2C8F-1689-18FB0A460A88}"/>
              </a:ext>
            </a:extLst>
          </p:cNvPr>
          <p:cNvPicPr>
            <a:picLocks noChangeAspect="1"/>
          </p:cNvPicPr>
          <p:nvPr/>
        </p:nvPicPr>
        <p:blipFill>
          <a:blip r:embed="rId6"/>
          <a:stretch>
            <a:fillRect/>
          </a:stretch>
        </p:blipFill>
        <p:spPr>
          <a:xfrm>
            <a:off x="4020177" y="3392277"/>
            <a:ext cx="1661803" cy="1136190"/>
          </a:xfrm>
          <a:prstGeom prst="rect">
            <a:avLst/>
          </a:prstGeom>
        </p:spPr>
      </p:pic>
      <p:pic>
        <p:nvPicPr>
          <p:cNvPr id="62" name="図 61">
            <a:extLst>
              <a:ext uri="{FF2B5EF4-FFF2-40B4-BE49-F238E27FC236}">
                <a16:creationId xmlns:a16="http://schemas.microsoft.com/office/drawing/2014/main" id="{F116395C-B039-E5F1-8087-7114C51F498B}"/>
              </a:ext>
            </a:extLst>
          </p:cNvPr>
          <p:cNvPicPr>
            <a:picLocks noChangeAspect="1"/>
          </p:cNvPicPr>
          <p:nvPr/>
        </p:nvPicPr>
        <p:blipFill rotWithShape="1">
          <a:blip r:embed="rId7"/>
          <a:srcRect l="18063" t="7729" r="18790" b="59346"/>
          <a:stretch/>
        </p:blipFill>
        <p:spPr>
          <a:xfrm>
            <a:off x="4069925" y="4005156"/>
            <a:ext cx="1564642" cy="543859"/>
          </a:xfrm>
          <a:prstGeom prst="rect">
            <a:avLst/>
          </a:prstGeom>
        </p:spPr>
      </p:pic>
      <p:pic>
        <p:nvPicPr>
          <p:cNvPr id="63" name="図 62">
            <a:extLst>
              <a:ext uri="{FF2B5EF4-FFF2-40B4-BE49-F238E27FC236}">
                <a16:creationId xmlns:a16="http://schemas.microsoft.com/office/drawing/2014/main" id="{29FD4941-49A3-355F-4CFD-D6DF432BB832}"/>
              </a:ext>
            </a:extLst>
          </p:cNvPr>
          <p:cNvPicPr>
            <a:picLocks noChangeAspect="1"/>
          </p:cNvPicPr>
          <p:nvPr/>
        </p:nvPicPr>
        <p:blipFill>
          <a:blip r:embed="rId5"/>
          <a:stretch>
            <a:fillRect/>
          </a:stretch>
        </p:blipFill>
        <p:spPr>
          <a:xfrm>
            <a:off x="3908263" y="3979224"/>
            <a:ext cx="1882089" cy="137693"/>
          </a:xfrm>
          <a:prstGeom prst="rect">
            <a:avLst/>
          </a:prstGeom>
        </p:spPr>
      </p:pic>
      <p:sp>
        <p:nvSpPr>
          <p:cNvPr id="64" name="正方形/長方形 63">
            <a:extLst>
              <a:ext uri="{FF2B5EF4-FFF2-40B4-BE49-F238E27FC236}">
                <a16:creationId xmlns:a16="http://schemas.microsoft.com/office/drawing/2014/main" id="{D6CA437F-ADE3-5278-A3FA-F9584D2E61FE}"/>
              </a:ext>
            </a:extLst>
          </p:cNvPr>
          <p:cNvSpPr/>
          <p:nvPr/>
        </p:nvSpPr>
        <p:spPr>
          <a:xfrm>
            <a:off x="5079153" y="4269317"/>
            <a:ext cx="406401" cy="311573"/>
          </a:xfrm>
          <a:prstGeom prst="rect">
            <a:avLst/>
          </a:prstGeom>
          <a:solidFill>
            <a:srgbClr val="CBCBD2"/>
          </a:solidFill>
          <a:ln w="12700">
            <a:solidFill>
              <a:srgbClr val="00003E"/>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5" name="テキスト ボックス 64">
            <a:extLst>
              <a:ext uri="{FF2B5EF4-FFF2-40B4-BE49-F238E27FC236}">
                <a16:creationId xmlns:a16="http://schemas.microsoft.com/office/drawing/2014/main" id="{2D1241FB-3FA0-1102-6C31-113F95862255}"/>
              </a:ext>
            </a:extLst>
          </p:cNvPr>
          <p:cNvSpPr txBox="1"/>
          <p:nvPr/>
        </p:nvSpPr>
        <p:spPr>
          <a:xfrm>
            <a:off x="5072165" y="4281171"/>
            <a:ext cx="449143" cy="369332"/>
          </a:xfrm>
          <a:prstGeom prst="rect">
            <a:avLst/>
          </a:prstGeom>
          <a:noFill/>
        </p:spPr>
        <p:txBody>
          <a:bodyPr wrap="square" rtlCol="0">
            <a:spAutoFit/>
          </a:bodyPr>
          <a:lstStyle/>
          <a:p>
            <a:pPr algn="l"/>
            <a:r>
              <a:rPr kumimoji="1" lang="ja-JP" altLang="en-US" dirty="0"/>
              <a:t>②</a:t>
            </a:r>
          </a:p>
        </p:txBody>
      </p:sp>
    </p:spTree>
    <p:extLst>
      <p:ext uri="{BB962C8B-B14F-4D97-AF65-F5344CB8AC3E}">
        <p14:creationId xmlns:p14="http://schemas.microsoft.com/office/powerpoint/2010/main" val="1995489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0308EF6-5F30-1558-1089-14888F5B11EA}"/>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0" name="図プレースホルダー 9" descr="アイコン&#10;&#10;自動的に生成された説明">
            <a:extLst>
              <a:ext uri="{FF2B5EF4-FFF2-40B4-BE49-F238E27FC236}">
                <a16:creationId xmlns:a16="http://schemas.microsoft.com/office/drawing/2014/main" id="{D53B660D-B587-B1FE-4F2D-C2492A93AC00}"/>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dirty="0">
                <a:latin typeface="+mn-ea"/>
                <a:cs typeface="メイリオ" panose="020B0604030504040204" pitchFamily="50" charset="-128"/>
              </a:rPr>
              <a:t>スペック詳細</a:t>
            </a:r>
          </a:p>
        </p:txBody>
      </p:sp>
      <p:graphicFrame>
        <p:nvGraphicFramePr>
          <p:cNvPr id="3" name="表 2">
            <a:extLst>
              <a:ext uri="{FF2B5EF4-FFF2-40B4-BE49-F238E27FC236}">
                <a16:creationId xmlns:a16="http://schemas.microsoft.com/office/drawing/2014/main" id="{6D23CCEF-4DEA-9F09-EBE3-F288334EBAA5}"/>
              </a:ext>
            </a:extLst>
          </p:cNvPr>
          <p:cNvGraphicFramePr>
            <a:graphicFrameLocks noGrp="1"/>
          </p:cNvGraphicFramePr>
          <p:nvPr>
            <p:extLst>
              <p:ext uri="{D42A27DB-BD31-4B8C-83A1-F6EECF244321}">
                <p14:modId xmlns:p14="http://schemas.microsoft.com/office/powerpoint/2010/main" val="4036333122"/>
              </p:ext>
            </p:extLst>
          </p:nvPr>
        </p:nvGraphicFramePr>
        <p:xfrm>
          <a:off x="226530" y="1049155"/>
          <a:ext cx="11723571" cy="5507314"/>
        </p:xfrm>
        <a:graphic>
          <a:graphicData uri="http://schemas.openxmlformats.org/drawingml/2006/table">
            <a:tbl>
              <a:tblPr firstCol="1" bandRow="1"/>
              <a:tblGrid>
                <a:gridCol w="2178202">
                  <a:extLst>
                    <a:ext uri="{9D8B030D-6E8A-4147-A177-3AD203B41FA5}">
                      <a16:colId xmlns:a16="http://schemas.microsoft.com/office/drawing/2014/main" val="3360389588"/>
                    </a:ext>
                  </a:extLst>
                </a:gridCol>
                <a:gridCol w="9545369">
                  <a:extLst>
                    <a:ext uri="{9D8B030D-6E8A-4147-A177-3AD203B41FA5}">
                      <a16:colId xmlns:a16="http://schemas.microsoft.com/office/drawing/2014/main" val="4090552857"/>
                    </a:ext>
                  </a:extLst>
                </a:gridCol>
              </a:tblGrid>
              <a:tr h="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協賛内容</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タイアップページの制作・掲載、タイアップページへの誘導</a:t>
                      </a:r>
                      <a:endParaRPr kumimoji="1" lang="en-US" altLang="ja-JP" sz="1100" kern="1200" dirty="0">
                        <a:solidFill>
                          <a:srgbClr val="0D0D0D"/>
                        </a:solidFill>
                        <a:latin typeface="メイリオ" panose="020B0604030504040204" pitchFamily="50" charset="-128"/>
                        <a:ea typeface="メイリオ" panose="020B0604030504040204" pitchFamily="50" charset="-128"/>
                        <a:cs typeface="+mn-cs"/>
                      </a:endParaRPr>
                    </a:p>
                  </a:txBody>
                  <a:tcPr marL="180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598672"/>
                  </a:ext>
                </a:extLst>
              </a:tr>
              <a:tr h="26103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タイアップへの誘導枠</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編集誘導：付帯しています。新着記事枠・ピックアップ枠</a:t>
                      </a:r>
                      <a:r>
                        <a:rPr kumimoji="1" lang="en-US" altLang="ja-JP" sz="11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t>
                      </a:r>
                      <a:r>
                        <a:rPr kumimoji="1" lang="ja-JP" altLang="en-US" sz="11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詳細は</a:t>
                      </a:r>
                      <a:r>
                        <a:rPr kumimoji="1" lang="en-US" altLang="ja-JP" sz="11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P6.7</a:t>
                      </a:r>
                      <a:r>
                        <a:rPr kumimoji="1" lang="ja-JP" altLang="en-US" sz="11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参照</a:t>
                      </a:r>
                      <a:r>
                        <a:rPr kumimoji="1" lang="en-US" altLang="ja-JP" sz="11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広告誘導：任意で追加購入可能です</a:t>
                      </a:r>
                      <a:endParaRPr kumimoji="1" lang="ja-JP" altLang="en-US" sz="1100" b="0" i="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5873948"/>
                  </a:ext>
                </a:extLst>
              </a:tr>
              <a:tr h="62740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タイアップ</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ページ</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100" b="1"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掲載場所：</a:t>
                      </a:r>
                      <a:r>
                        <a:rPr kumimoji="1" lang="en-US" altLang="ja-JP" sz="1100" b="0" kern="1200" dirty="0" err="1">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carview</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内 特設ページ</a:t>
                      </a:r>
                    </a:p>
                    <a:p>
                      <a:pPr marL="0" indent="0">
                        <a:buNone/>
                      </a:pP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・デバイス：</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PC</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、スマートフォン</a:t>
                      </a:r>
                    </a:p>
                    <a:p>
                      <a:pPr marL="0" indent="0">
                        <a:buNone/>
                      </a:pP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・ページ数：</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ページ</a:t>
                      </a:r>
                    </a:p>
                    <a:p>
                      <a:pPr marL="0" indent="0">
                        <a:buNone/>
                      </a:pP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：想定</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UB</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40,000UB</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想定</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PV</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42,000PV</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想定</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CT</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t>
                      </a: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3,300</a:t>
                      </a:r>
                    </a:p>
                    <a:p>
                      <a:pPr marL="0" indent="0">
                        <a:buNone/>
                      </a:pP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・更新：内容や回数などにより可否を判断させていただきます。また、別途費用が発生します。</a:t>
                      </a:r>
                    </a:p>
                    <a:p>
                      <a:pPr marL="0" indent="0">
                        <a:buNone/>
                      </a:pP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・二次利用：可</a:t>
                      </a:r>
                    </a:p>
                    <a:p>
                      <a:pPr marL="0" indent="0">
                        <a:buNone/>
                      </a:pP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内容によっては不可とさせていただく場合があります</a:t>
                      </a:r>
                    </a:p>
                    <a:p>
                      <a:pPr marL="0" indent="0">
                        <a:buNone/>
                      </a:pPr>
                      <a:r>
                        <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r>
                        <a:rPr kumimoji="1" lang="ja-JP" altLang="en-US" sz="1100" b="0" kern="12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利用費や条件を定めた契約を締結させていただきます</a:t>
                      </a:r>
                      <a:endParaRPr kumimoji="1" lang="en-US" altLang="ja-JP" sz="1100" b="0" kern="12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3345014"/>
                  </a:ext>
                </a:extLst>
              </a:tr>
              <a:tr h="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契約分類</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rPr>
                        <a:t>※</a:t>
                      </a: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お申し込み時に選択</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a:solidFill>
                            <a:schemeClr val="tx1">
                              <a:lumMod val="75000"/>
                              <a:lumOff val="25000"/>
                            </a:schemeClr>
                          </a:solidFill>
                          <a:latin typeface="メイリオ"/>
                          <a:ea typeface="メイリオ"/>
                          <a:cs typeface="メイリオ" panose="020B0604030504040204" pitchFamily="50" charset="-128"/>
                        </a:rPr>
                        <a:t>①申込商品：</a:t>
                      </a:r>
                      <a:r>
                        <a:rPr kumimoji="1" lang="ja-JP" altLang="en-US" sz="1100" kern="1200">
                          <a:solidFill>
                            <a:srgbClr val="0D0D0D"/>
                          </a:solidFill>
                          <a:latin typeface="メイリオ" panose="020B0604030504040204" pitchFamily="50" charset="-128"/>
                          <a:ea typeface="メイリオ" panose="020B0604030504040204" pitchFamily="50" charset="-128"/>
                          <a:cs typeface="+mn-cs"/>
                        </a:rPr>
                        <a:t>特集・タイアップ広告・クリエイティブ企画（スペシャル商品）</a:t>
                      </a:r>
                      <a:endParaRPr lang="en-US" altLang="ja-JP" sz="1100" dirty="0">
                        <a:solidFill>
                          <a:schemeClr val="tx1">
                            <a:lumMod val="75000"/>
                            <a:lumOff val="2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a:solidFill>
                            <a:schemeClr val="tx1">
                              <a:lumMod val="75000"/>
                              <a:lumOff val="25000"/>
                            </a:schemeClr>
                          </a:solidFill>
                          <a:latin typeface="メイリオ"/>
                          <a:ea typeface="メイリオ"/>
                          <a:cs typeface="メイリオ" panose="020B0604030504040204" pitchFamily="50" charset="-128"/>
                        </a:rPr>
                        <a:t>②</a:t>
                      </a:r>
                      <a:r>
                        <a:rPr lang="ja-JP" altLang="en-US" sz="1100">
                          <a:solidFill>
                            <a:schemeClr val="tx1">
                              <a:lumMod val="75000"/>
                              <a:lumOff val="25000"/>
                            </a:schemeClr>
                          </a:solidFill>
                          <a:latin typeface="メイリオ"/>
                          <a:ea typeface="メイリオ"/>
                          <a:cs typeface="メイリオ" panose="020B0604030504040204" pitchFamily="50" charset="-128"/>
                        </a:rPr>
                        <a:t>契約分類：制作</a:t>
                      </a:r>
                      <a:r>
                        <a:rPr lang="en-US" altLang="ja-JP" sz="1100" dirty="0">
                          <a:solidFill>
                            <a:schemeClr val="tx1">
                              <a:lumMod val="75000"/>
                              <a:lumOff val="25000"/>
                            </a:schemeClr>
                          </a:solidFill>
                          <a:latin typeface="メイリオ"/>
                          <a:ea typeface="メイリオ"/>
                          <a:cs typeface="メイリオ" panose="020B0604030504040204" pitchFamily="50" charset="-128"/>
                        </a:rPr>
                        <a:t>+</a:t>
                      </a:r>
                      <a:r>
                        <a:rPr lang="ja-JP" altLang="en-US" sz="1100">
                          <a:solidFill>
                            <a:schemeClr val="tx1">
                              <a:lumMod val="75000"/>
                              <a:lumOff val="25000"/>
                            </a:schemeClr>
                          </a:solidFill>
                          <a:latin typeface="メイリオ"/>
                          <a:ea typeface="メイリオ"/>
                          <a:cs typeface="メイリオ" panose="020B0604030504040204" pitchFamily="50" charset="-128"/>
                        </a:rPr>
                        <a:t>掲載</a:t>
                      </a:r>
                      <a:endParaRPr lang="en-US" altLang="ja-JP" sz="1100" dirty="0">
                        <a:solidFill>
                          <a:schemeClr val="tx1">
                            <a:lumMod val="75000"/>
                            <a:lumOff val="2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a:solidFill>
                            <a:schemeClr val="tx1">
                              <a:lumMod val="75000"/>
                              <a:lumOff val="25000"/>
                            </a:schemeClr>
                          </a:solidFill>
                          <a:latin typeface="メイリオ"/>
                          <a:ea typeface="メイリオ"/>
                          <a:cs typeface="メイリオ" panose="020B0604030504040204" pitchFamily="50" charset="-128"/>
                        </a:rPr>
                        <a:t>③契約サービス詳細：</a:t>
                      </a:r>
                      <a:r>
                        <a:rPr kumimoji="1" lang="en-US" altLang="ja-JP" sz="1100" b="0" i="0" kern="1200" dirty="0" err="1">
                          <a:solidFill>
                            <a:schemeClr val="tx1">
                              <a:lumMod val="75000"/>
                              <a:lumOff val="25000"/>
                            </a:schemeClr>
                          </a:solidFill>
                          <a:effectLst/>
                          <a:latin typeface="Calibri" panose="020F0502020204030204"/>
                          <a:ea typeface="+mn-ea"/>
                          <a:cs typeface="+mn-cs"/>
                        </a:rPr>
                        <a:t>carview</a:t>
                      </a:r>
                      <a:r>
                        <a:rPr kumimoji="1" lang="en-US" altLang="ja-JP" sz="1100" b="0" i="0" kern="1200" dirty="0">
                          <a:solidFill>
                            <a:schemeClr val="tx1">
                              <a:lumMod val="75000"/>
                              <a:lumOff val="25000"/>
                            </a:schemeClr>
                          </a:solidFill>
                          <a:effectLst/>
                          <a:latin typeface="Calibri" panose="020F0502020204030204"/>
                          <a:ea typeface="+mn-ea"/>
                          <a:cs typeface="+mn-cs"/>
                        </a:rPr>
                        <a:t>!</a:t>
                      </a:r>
                      <a:r>
                        <a:rPr kumimoji="1" lang="ja-JP" altLang="en-US" sz="1100" b="0" i="0" kern="1200">
                          <a:solidFill>
                            <a:schemeClr val="tx1">
                              <a:lumMod val="75000"/>
                              <a:lumOff val="25000"/>
                            </a:schemeClr>
                          </a:solidFill>
                          <a:effectLst/>
                          <a:latin typeface="Calibri" panose="020F0502020204030204"/>
                          <a:ea typeface="+mn-ea"/>
                          <a:cs typeface="+mn-cs"/>
                        </a:rPr>
                        <a:t>　タイアップ　制作・掲載費</a:t>
                      </a:r>
                      <a:endParaRPr kumimoji="1" lang="en-US" altLang="ja-JP" sz="1100" kern="1200" dirty="0">
                        <a:solidFill>
                          <a:schemeClr val="tx1">
                            <a:lumMod val="75000"/>
                            <a:lumOff val="25000"/>
                          </a:schemeClr>
                        </a:solidFill>
                        <a:latin typeface="Calibri" panose="020F0502020204030204"/>
                        <a:ea typeface="メイリオ"/>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14865918"/>
                  </a:ext>
                </a:extLst>
              </a:tr>
              <a:tr h="272189">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kern="1200" dirty="0">
                          <a:solidFill>
                            <a:schemeClr val="bg1"/>
                          </a:solidFill>
                          <a:latin typeface="Meiryo" panose="020B0604030504040204" pitchFamily="34" charset="-128"/>
                          <a:ea typeface="Meiryo" panose="020B0604030504040204" pitchFamily="34" charset="-128"/>
                          <a:cs typeface="Meiryo UI" pitchFamily="50" charset="-128"/>
                        </a:rPr>
                        <a:t>掲載期間</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～１か月間</a:t>
                      </a:r>
                      <a:r>
                        <a:rPr lang="ja-JP" altLang="en-US" sz="1100">
                          <a:solidFill>
                            <a:schemeClr val="tx1">
                              <a:lumMod val="75000"/>
                              <a:lumOff val="25000"/>
                            </a:schemeClr>
                          </a:solidFill>
                          <a:latin typeface="メイリオ"/>
                          <a:ea typeface="メイリオ"/>
                          <a:cs typeface="Meiryo UI" panose="020B0604030504040204" pitchFamily="50" charset="-128"/>
                        </a:rPr>
                        <a:t>（平日掲載開始）</a:t>
                      </a:r>
                      <a:endParaRPr lang="en-US" altLang="ja-JP" sz="1100" dirty="0">
                        <a:solidFill>
                          <a:schemeClr val="tx1">
                            <a:lumMod val="75000"/>
                            <a:lumOff val="25000"/>
                          </a:schemeClr>
                        </a:solidFill>
                        <a:latin typeface="メイリオ"/>
                        <a:ea typeface="メイリオ"/>
                        <a:cs typeface="Meiryo UI" panose="020B0604030504040204" pitchFamily="50" charset="-128"/>
                      </a:endParaRPr>
                    </a:p>
                    <a:p>
                      <a:r>
                        <a:rPr lang="en-US" altLang="ja-JP" sz="1100" dirty="0">
                          <a:solidFill>
                            <a:schemeClr val="tx1">
                              <a:lumMod val="75000"/>
                              <a:lumOff val="25000"/>
                            </a:schemeClr>
                          </a:solidFill>
                          <a:latin typeface="メイリオ"/>
                          <a:ea typeface="メイリオ"/>
                          <a:cs typeface="Meiryo UI" panose="020B0604030504040204" pitchFamily="50" charset="-128"/>
                        </a:rPr>
                        <a:t>※</a:t>
                      </a:r>
                      <a:r>
                        <a:rPr lang="ja-JP" altLang="en-US" sz="1100">
                          <a:solidFill>
                            <a:schemeClr val="tx1">
                              <a:lumMod val="75000"/>
                              <a:lumOff val="25000"/>
                            </a:schemeClr>
                          </a:solidFill>
                          <a:latin typeface="メイリオ"/>
                          <a:ea typeface="メイリオ"/>
                          <a:cs typeface="Meiryo UI" panose="020B0604030504040204" pitchFamily="50" charset="-128"/>
                        </a:rPr>
                        <a:t>タイアップページは、掲載開始日の前営業日までにアップします</a:t>
                      </a:r>
                      <a:endParaRPr lang="ja-JP" altLang="en-US" sz="1100" dirty="0">
                        <a:solidFill>
                          <a:schemeClr val="tx1">
                            <a:lumMod val="75000"/>
                            <a:lumOff val="25000"/>
                          </a:schemeClr>
                        </a:solidFill>
                        <a:latin typeface="メイリオ"/>
                        <a:ea typeface="メイリオ"/>
                        <a:cs typeface="Meiryo UI"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00954264"/>
                  </a:ext>
                </a:extLst>
              </a:tr>
              <a:tr h="53546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料金</a:t>
                      </a:r>
                      <a:endParaRPr kumimoji="1" lang="en-US" altLang="ja-JP"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300</a:t>
                      </a: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万円／ 事前見積もり：必要</a:t>
                      </a:r>
                      <a:endPar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rPr>
                        <a:t>※</a:t>
                      </a: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rPr>
                        <a:t>企画内容によって、別途費用が発生する場合があります</a:t>
                      </a:r>
                      <a:endPar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t>
                      </a: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掲載途中より延長する場合は別途ホスティング費を請求します。</a:t>
                      </a:r>
                      <a:r>
                        <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3,000</a:t>
                      </a: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円</a:t>
                      </a:r>
                      <a:r>
                        <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t>
                      </a:r>
                      <a:r>
                        <a:rPr kumimoji="1" lang="ja-JP" altLang="en-US" sz="1100" b="0" i="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ネット</a:t>
                      </a:r>
                      <a:r>
                        <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rPr>
                        <a:t>)/</a:t>
                      </a: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cs typeface="+mn-cs"/>
                        </a:rPr>
                        <a:t>日。</a:t>
                      </a:r>
                      <a:endParaRPr kumimoji="1" lang="ja-JP" altLang="en-US" sz="1100" b="0" u="none" strike="noStrike" kern="1200" cap="none" spc="0" normalizeH="0" baseline="0" noProof="0" dirty="0">
                        <a:ln>
                          <a:noFill/>
                        </a:ln>
                        <a:solidFill>
                          <a:schemeClr val="tx1">
                            <a:lumMod val="75000"/>
                            <a:lumOff val="25000"/>
                          </a:schemeClr>
                        </a:solidFill>
                        <a:effectLst/>
                        <a:uLnTx/>
                        <a:uFillTx/>
                        <a:latin typeface="メイリオ"/>
                        <a:ea typeface="メイリオ"/>
                        <a:cs typeface="+mn-cs"/>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56484931"/>
                  </a:ext>
                </a:extLst>
              </a:tr>
              <a:tr h="15562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dirty="0">
                          <a:solidFill>
                            <a:schemeClr val="bg1"/>
                          </a:solidFill>
                          <a:latin typeface="Meiryo" panose="020B0604030504040204" pitchFamily="34" charset="-128"/>
                          <a:ea typeface="Meiryo" panose="020B0604030504040204" pitchFamily="34" charset="-128"/>
                        </a:rPr>
                        <a:t>掲載期間</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か月間（平日掲載開始）</a:t>
                      </a:r>
                      <a:r>
                        <a:rPr kumimoji="1" lang="en-US" altLang="ja-JP" sz="110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kern="1200" dirty="0">
                          <a:solidFill>
                            <a:srgbClr val="0D0D0D"/>
                          </a:solidFill>
                          <a:latin typeface="メイリオ" panose="020B0604030504040204" pitchFamily="50" charset="-128"/>
                          <a:ea typeface="メイリオ" panose="020B0604030504040204" pitchFamily="50" charset="-128"/>
                          <a:cs typeface="+mn-cs"/>
                        </a:rPr>
                        <a:t>タイアップページは、掲載開始日の前営業日までにアップします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422799165"/>
                  </a:ext>
                </a:extLst>
              </a:tr>
              <a:tr h="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お申し込み期限</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rPr>
                        <a:t>原則として、掲載開始の</a:t>
                      </a:r>
                      <a:r>
                        <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rPr>
                        <a:t>2</a:t>
                      </a: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rPr>
                        <a:t>か月前までにお申し込みください</a:t>
                      </a:r>
                      <a:endPar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rPr>
                        <a:t>※</a:t>
                      </a: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rPr>
                        <a:t>所定の方法によるお申し込み契約の成立後はキャンセルは不可となります</a:t>
                      </a:r>
                      <a:endPar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rPr>
                        <a:t>※</a:t>
                      </a: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rPr>
                        <a:t>お申し込み時に掲載期間が未決定の場合は、別途、掲載開始日の</a:t>
                      </a:r>
                      <a:r>
                        <a:rPr kumimoji="1" lang="en-US" altLang="ja-JP" sz="1100" b="0" u="none" strike="noStrike" kern="1200" cap="none" spc="0" normalizeH="0" baseline="0" noProof="0" dirty="0">
                          <a:ln>
                            <a:noFill/>
                          </a:ln>
                          <a:solidFill>
                            <a:schemeClr val="tx1">
                              <a:lumMod val="75000"/>
                              <a:lumOff val="25000"/>
                            </a:schemeClr>
                          </a:solidFill>
                          <a:effectLst/>
                          <a:uLnTx/>
                          <a:uFillTx/>
                          <a:latin typeface="メイリオ"/>
                          <a:ea typeface="メイリオ"/>
                        </a:rPr>
                        <a:t>5</a:t>
                      </a:r>
                      <a:r>
                        <a:rPr kumimoji="1" lang="ja-JP" altLang="en-US" sz="1100" b="0" u="none" strike="noStrike" kern="1200" cap="none" spc="0" normalizeH="0" baseline="0" noProof="0">
                          <a:ln>
                            <a:noFill/>
                          </a:ln>
                          <a:solidFill>
                            <a:schemeClr val="tx1">
                              <a:lumMod val="75000"/>
                              <a:lumOff val="25000"/>
                            </a:schemeClr>
                          </a:solidFill>
                          <a:effectLst/>
                          <a:uLnTx/>
                          <a:uFillTx/>
                          <a:latin typeface="メイリオ"/>
                          <a:ea typeface="メイリオ"/>
                        </a:rPr>
                        <a:t>営業日前までに掲載期間のご連絡をメールでいただきます</a:t>
                      </a:r>
                      <a:endParaRPr kumimoji="1" lang="ja-JP" altLang="en-US" sz="1100" b="0" u="none" strike="noStrike" kern="1200" cap="none" spc="0" normalizeH="0" baseline="0" noProof="0" dirty="0">
                        <a:ln>
                          <a:noFill/>
                        </a:ln>
                        <a:solidFill>
                          <a:schemeClr val="tx1">
                            <a:lumMod val="75000"/>
                            <a:lumOff val="25000"/>
                          </a:schemeClr>
                        </a:solidFill>
                        <a:effectLst/>
                        <a:uLnTx/>
                        <a:uFillTx/>
                        <a:latin typeface="メイリオ"/>
                        <a:ea typeface="メイリオ"/>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05448160"/>
                  </a:ext>
                </a:extLst>
              </a:tr>
              <a:tr h="145733">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有効期限</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mn-ea"/>
                          <a:ea typeface="+mn-ea"/>
                          <a:cs typeface="メイリオ" panose="020B0604030504040204" pitchFamily="50" charset="-128"/>
                        </a:rPr>
                        <a:t>2026</a:t>
                      </a:r>
                      <a:r>
                        <a:rPr kumimoji="1" lang="ja-JP" altLang="en-US" sz="1100" kern="1200">
                          <a:solidFill>
                            <a:srgbClr val="0D0D0D"/>
                          </a:solidFill>
                          <a:latin typeface="+mn-ea"/>
                          <a:ea typeface="+mn-ea"/>
                          <a:cs typeface="メイリオ" panose="020B0604030504040204" pitchFamily="50" charset="-128"/>
                        </a:rPr>
                        <a:t>年</a:t>
                      </a:r>
                      <a:r>
                        <a:rPr kumimoji="1" lang="en-US" altLang="ja-JP" sz="1100" kern="1200" dirty="0">
                          <a:solidFill>
                            <a:srgbClr val="0D0D0D"/>
                          </a:solidFill>
                          <a:latin typeface="+mn-ea"/>
                          <a:ea typeface="+mn-ea"/>
                          <a:cs typeface="メイリオ" panose="020B0604030504040204" pitchFamily="50" charset="-128"/>
                        </a:rPr>
                        <a:t>4</a:t>
                      </a:r>
                      <a:r>
                        <a:rPr kumimoji="1" lang="ja-JP" altLang="en-US" sz="1100" kern="1200">
                          <a:solidFill>
                            <a:srgbClr val="0D0D0D"/>
                          </a:solidFill>
                          <a:latin typeface="+mn-ea"/>
                          <a:ea typeface="+mn-ea"/>
                          <a:cs typeface="メイリオ" panose="020B0604030504040204" pitchFamily="50" charset="-128"/>
                        </a:rPr>
                        <a:t>月</a:t>
                      </a:r>
                      <a:r>
                        <a:rPr kumimoji="1" lang="en-US" altLang="ja-JP" sz="1100" kern="1200" dirty="0">
                          <a:solidFill>
                            <a:srgbClr val="0D0D0D"/>
                          </a:solidFill>
                          <a:latin typeface="+mn-ea"/>
                          <a:ea typeface="+mn-ea"/>
                          <a:cs typeface="メイリオ" panose="020B0604030504040204" pitchFamily="50" charset="-128"/>
                        </a:rPr>
                        <a:t>1</a:t>
                      </a:r>
                      <a:r>
                        <a:rPr kumimoji="1" lang="ja-JP" altLang="en-US" sz="1100" kern="1200" dirty="0">
                          <a:solidFill>
                            <a:srgbClr val="0D0D0D"/>
                          </a:solidFill>
                          <a:latin typeface="+mn-ea"/>
                          <a:ea typeface="+mn-ea"/>
                          <a:cs typeface="メイリオ" panose="020B0604030504040204" pitchFamily="50" charset="-128"/>
                        </a:rPr>
                        <a:t>日</a:t>
                      </a:r>
                      <a:r>
                        <a:rPr kumimoji="1" lang="ja-JP" altLang="en-US" sz="1100" kern="1200">
                          <a:solidFill>
                            <a:srgbClr val="0D0D0D"/>
                          </a:solidFill>
                          <a:latin typeface="+mn-ea"/>
                          <a:ea typeface="+mn-ea"/>
                          <a:cs typeface="メイリオ" panose="020B0604030504040204" pitchFamily="50" charset="-128"/>
                        </a:rPr>
                        <a:t>～</a:t>
                      </a:r>
                      <a:r>
                        <a:rPr kumimoji="1" lang="en-US" altLang="ja-JP" sz="1100" kern="1200" dirty="0">
                          <a:solidFill>
                            <a:srgbClr val="0D0D0D"/>
                          </a:solidFill>
                          <a:latin typeface="+mn-ea"/>
                          <a:ea typeface="+mn-ea"/>
                          <a:cs typeface="メイリオ" panose="020B0604030504040204" pitchFamily="50" charset="-128"/>
                        </a:rPr>
                        <a:t>2026</a:t>
                      </a:r>
                      <a:r>
                        <a:rPr kumimoji="1" lang="ja-JP" altLang="en-US" sz="1100" kern="1200">
                          <a:solidFill>
                            <a:srgbClr val="0D0D0D"/>
                          </a:solidFill>
                          <a:latin typeface="+mn-ea"/>
                          <a:ea typeface="+mn-ea"/>
                          <a:cs typeface="メイリオ" panose="020B0604030504040204" pitchFamily="50" charset="-128"/>
                        </a:rPr>
                        <a:t>年</a:t>
                      </a:r>
                      <a:r>
                        <a:rPr kumimoji="1" lang="en-US" altLang="ja-JP" sz="1100" kern="1200" dirty="0">
                          <a:solidFill>
                            <a:srgbClr val="0D0D0D"/>
                          </a:solidFill>
                          <a:latin typeface="+mn-ea"/>
                          <a:ea typeface="+mn-ea"/>
                          <a:cs typeface="メイリオ" panose="020B0604030504040204" pitchFamily="50" charset="-128"/>
                        </a:rPr>
                        <a:t>9</a:t>
                      </a:r>
                      <a:r>
                        <a:rPr kumimoji="1" lang="ja-JP" altLang="en-US" sz="1100" kern="1200">
                          <a:solidFill>
                            <a:srgbClr val="0D0D0D"/>
                          </a:solidFill>
                          <a:latin typeface="+mn-ea"/>
                          <a:ea typeface="+mn-ea"/>
                          <a:cs typeface="メイリオ" panose="020B0604030504040204" pitchFamily="50" charset="-128"/>
                        </a:rPr>
                        <a:t>月</a:t>
                      </a:r>
                      <a:r>
                        <a:rPr kumimoji="1" lang="en-US" altLang="ja-JP" sz="1100" kern="1200" dirty="0">
                          <a:solidFill>
                            <a:srgbClr val="0D0D0D"/>
                          </a:solidFill>
                          <a:latin typeface="+mn-ea"/>
                          <a:ea typeface="+mn-ea"/>
                          <a:cs typeface="メイリオ" panose="020B0604030504040204" pitchFamily="50" charset="-128"/>
                        </a:rPr>
                        <a:t>30</a:t>
                      </a:r>
                      <a:r>
                        <a:rPr kumimoji="1" lang="ja-JP" altLang="en-US" sz="1100" kern="1200">
                          <a:solidFill>
                            <a:srgbClr val="0D0D0D"/>
                          </a:solidFill>
                          <a:latin typeface="+mn-ea"/>
                          <a:ea typeface="+mn-ea"/>
                          <a:cs typeface="メイリオ" panose="020B0604030504040204" pitchFamily="50" charset="-128"/>
                        </a:rPr>
                        <a:t>日　</a:t>
                      </a:r>
                      <a:r>
                        <a:rPr kumimoji="1" lang="ja-JP" altLang="en-US" sz="1100" kern="1200" dirty="0">
                          <a:solidFill>
                            <a:srgbClr val="0D0D0D"/>
                          </a:solidFill>
                          <a:latin typeface="+mn-ea"/>
                          <a:ea typeface="+mn-ea"/>
                          <a:cs typeface="メイリオ" panose="020B0604030504040204" pitchFamily="50" charset="-128"/>
                        </a:rPr>
                        <a:t>掲載分</a:t>
                      </a:r>
                      <a:endParaRPr kumimoji="1" lang="en-US" altLang="ja-JP" sz="1100" kern="1200" dirty="0">
                        <a:solidFill>
                          <a:srgbClr val="0D0D0D"/>
                        </a:solidFill>
                        <a:latin typeface="+mn-ea"/>
                        <a:ea typeface="+mn-ea"/>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331906091"/>
                  </a:ext>
                </a:extLst>
              </a:tr>
              <a:tr h="261034">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rPr>
                        <a:t>レポート項目</a:t>
                      </a: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mn-ea"/>
                          <a:ea typeface="+mn-ea"/>
                          <a:cs typeface="メイリオ" panose="020B0604030504040204" pitchFamily="50" charset="-128"/>
                        </a:rPr>
                        <a:t>PV</a:t>
                      </a:r>
                      <a:r>
                        <a:rPr kumimoji="1" lang="ja-JP" altLang="en-US" sz="1100" kern="1200" dirty="0">
                          <a:solidFill>
                            <a:srgbClr val="0D0D0D"/>
                          </a:solidFill>
                          <a:latin typeface="+mn-ea"/>
                          <a:ea typeface="+mn-ea"/>
                          <a:cs typeface="メイリオ" panose="020B0604030504040204" pitchFamily="50" charset="-128"/>
                        </a:rPr>
                        <a:t>、</a:t>
                      </a:r>
                      <a:r>
                        <a:rPr kumimoji="1" lang="en-US" altLang="ja-JP" sz="1100" kern="1200" dirty="0">
                          <a:solidFill>
                            <a:srgbClr val="0D0D0D"/>
                          </a:solidFill>
                          <a:latin typeface="+mn-ea"/>
                          <a:ea typeface="+mn-ea"/>
                          <a:cs typeface="メイリオ" panose="020B0604030504040204" pitchFamily="50" charset="-128"/>
                        </a:rPr>
                        <a:t>UB</a:t>
                      </a:r>
                      <a:r>
                        <a:rPr kumimoji="1" lang="ja-JP" altLang="en-US" sz="1100" kern="1200" dirty="0">
                          <a:solidFill>
                            <a:srgbClr val="0D0D0D"/>
                          </a:solidFill>
                          <a:latin typeface="+mn-ea"/>
                          <a:ea typeface="+mn-ea"/>
                          <a:cs typeface="メイリオ" panose="020B0604030504040204" pitchFamily="50" charset="-128"/>
                        </a:rPr>
                        <a:t>、訪問者の性別・性別</a:t>
                      </a:r>
                      <a:r>
                        <a:rPr kumimoji="1" lang="en-US" altLang="ja-JP" sz="1100" kern="1200" dirty="0">
                          <a:solidFill>
                            <a:srgbClr val="0D0D0D"/>
                          </a:solidFill>
                          <a:latin typeface="+mn-ea"/>
                          <a:ea typeface="+mn-ea"/>
                          <a:cs typeface="メイリオ" panose="020B0604030504040204" pitchFamily="50" charset="-128"/>
                        </a:rPr>
                        <a:t>×</a:t>
                      </a:r>
                      <a:r>
                        <a:rPr kumimoji="1" lang="ja-JP" altLang="en-US" sz="1100" kern="1200" dirty="0">
                          <a:solidFill>
                            <a:srgbClr val="0D0D0D"/>
                          </a:solidFill>
                          <a:latin typeface="+mn-ea"/>
                          <a:ea typeface="+mn-ea"/>
                          <a:cs typeface="メイリオ" panose="020B0604030504040204" pitchFamily="50" charset="-128"/>
                        </a:rPr>
                        <a:t>年齢層比率、アンケート</a:t>
                      </a:r>
                      <a:endParaRPr kumimoji="1" lang="en-US" altLang="ja-JP" sz="1100" kern="120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mn-ea"/>
                          <a:ea typeface="+mn-ea"/>
                          <a:cs typeface="メイリオ" panose="020B0604030504040204" pitchFamily="50" charset="-128"/>
                        </a:rPr>
                        <a:t>※</a:t>
                      </a:r>
                      <a:r>
                        <a:rPr kumimoji="1" lang="ja-JP" altLang="en-US" sz="1100" kern="1200" dirty="0">
                          <a:solidFill>
                            <a:srgbClr val="0D0D0D"/>
                          </a:solidFill>
                          <a:latin typeface="+mn-ea"/>
                          <a:ea typeface="+mn-ea"/>
                          <a:cs typeface="メイリオ" panose="020B0604030504040204" pitchFamily="50" charset="-128"/>
                        </a:rPr>
                        <a:t>掲載終了から</a:t>
                      </a:r>
                      <a:r>
                        <a:rPr kumimoji="1" lang="en-US" altLang="ja-JP" sz="1100" kern="1200" dirty="0">
                          <a:solidFill>
                            <a:srgbClr val="0D0D0D"/>
                          </a:solidFill>
                          <a:latin typeface="+mn-ea"/>
                          <a:ea typeface="+mn-ea"/>
                          <a:cs typeface="メイリオ" panose="020B0604030504040204" pitchFamily="50" charset="-128"/>
                        </a:rPr>
                        <a:t>2</a:t>
                      </a:r>
                      <a:r>
                        <a:rPr kumimoji="1" lang="ja-JP" altLang="en-US" sz="1100" kern="1200" dirty="0">
                          <a:solidFill>
                            <a:srgbClr val="0D0D0D"/>
                          </a:solidFill>
                          <a:latin typeface="+mn-ea"/>
                          <a:ea typeface="+mn-ea"/>
                          <a:cs typeface="メイリオ" panose="020B0604030504040204" pitchFamily="50" charset="-128"/>
                        </a:rPr>
                        <a:t>週間程度でご提出いたします</a:t>
                      </a:r>
                      <a:endParaRPr kumimoji="1" lang="en-US" altLang="ja-JP" sz="1100" kern="1200" dirty="0">
                        <a:solidFill>
                          <a:srgbClr val="0D0D0D"/>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mn-ea"/>
                          <a:ea typeface="+mn-ea"/>
                          <a:cs typeface="メイリオ" panose="020B0604030504040204" pitchFamily="50" charset="-128"/>
                        </a:rPr>
                        <a:t>※</a:t>
                      </a:r>
                      <a:r>
                        <a:rPr kumimoji="1" lang="ja-JP" altLang="en-US" sz="1100" kern="1200" dirty="0">
                          <a:solidFill>
                            <a:srgbClr val="0D0D0D"/>
                          </a:solidFill>
                          <a:latin typeface="+mn-ea"/>
                          <a:ea typeface="+mn-ea"/>
                          <a:cs typeface="メイリオ" panose="020B0604030504040204" pitchFamily="50" charset="-128"/>
                        </a:rPr>
                        <a:t>取得できない場合がございます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755307660"/>
                  </a:ext>
                </a:extLst>
              </a:tr>
              <a:tr h="261034">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eiryo" panose="020B0604030504040204" pitchFamily="34" charset="-128"/>
                          <a:ea typeface="Meiryo" panose="020B0604030504040204" pitchFamily="34" charset="-128"/>
                          <a:cs typeface="Meiryo UI" pitchFamily="50" charset="-128"/>
                        </a:rPr>
                        <a:t>備考</a:t>
                      </a:r>
                      <a:endParaRPr kumimoji="1" lang="ja-JP" altLang="en-US" sz="1100" b="0" i="0" dirty="0">
                        <a:solidFill>
                          <a:schemeClr val="bg1"/>
                        </a:solidFill>
                        <a:latin typeface="Meiryo" panose="020B0604030504040204" pitchFamily="34" charset="-128"/>
                        <a:ea typeface="Meiryo" panose="020B0604030504040204" pitchFamily="34" charset="-128"/>
                        <a:cs typeface="Meiryo UI" pitchFamily="50" charset="-128"/>
                      </a:endParaRPr>
                    </a:p>
                  </a:txBody>
                  <a:tcPr marL="36000" marR="36000" marT="36000" marB="36000" anchor="ctr">
                    <a:lnL w="28575"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err="1">
                          <a:solidFill>
                            <a:schemeClr val="tx1">
                              <a:lumMod val="75000"/>
                              <a:lumOff val="25000"/>
                            </a:schemeClr>
                          </a:solidFill>
                          <a:latin typeface="+mn-lt"/>
                          <a:ea typeface="+mn-ea"/>
                          <a:cs typeface="Verdana"/>
                        </a:rPr>
                        <a:t>carview</a:t>
                      </a:r>
                      <a:r>
                        <a:rPr lang="en-US" altLang="ja-JP" sz="1100" dirty="0">
                          <a:solidFill>
                            <a:schemeClr val="tx1">
                              <a:lumMod val="75000"/>
                              <a:lumOff val="25000"/>
                            </a:schemeClr>
                          </a:solidFill>
                          <a:latin typeface="+mn-lt"/>
                          <a:ea typeface="+mn-ea"/>
                          <a:cs typeface="Verdana"/>
                        </a:rPr>
                        <a:t>! </a:t>
                      </a:r>
                      <a:r>
                        <a:rPr lang="ja-JP" altLang="en-US" sz="1100">
                          <a:solidFill>
                            <a:schemeClr val="tx1">
                              <a:lumMod val="75000"/>
                              <a:lumOff val="25000"/>
                            </a:schemeClr>
                          </a:solidFill>
                          <a:latin typeface="+mn-lt"/>
                          <a:ea typeface="+mn-ea"/>
                          <a:cs typeface="Verdana"/>
                        </a:rPr>
                        <a:t>の編成方針と合致しないものについてはお断りさせていただく場合があります。</a:t>
                      </a:r>
                    </a:p>
                  </a:txBody>
                  <a:tcPr marL="180000" marR="36000" marT="3600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573607823"/>
                  </a:ext>
                </a:extLst>
              </a:tr>
            </a:tbl>
          </a:graphicData>
        </a:graphic>
      </p:graphicFrame>
    </p:spTree>
    <p:extLst>
      <p:ext uri="{BB962C8B-B14F-4D97-AF65-F5344CB8AC3E}">
        <p14:creationId xmlns:p14="http://schemas.microsoft.com/office/powerpoint/2010/main" val="26331213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54554-E5F6-E694-A7C1-71E6B470395D}"/>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E1788FBF-952A-C2A4-EFB8-D8D3D24A07AD}"/>
              </a:ext>
            </a:extLst>
          </p:cNvPr>
          <p:cNvSpPr>
            <a:spLocks noGrp="1"/>
          </p:cNvSpPr>
          <p:nvPr>
            <p:ph type="body" sz="quarter" idx="12"/>
          </p:nvPr>
        </p:nvSpPr>
        <p:spPr/>
        <p:txBody>
          <a:bodyPr/>
          <a:lstStyle/>
          <a:p>
            <a:pPr marL="0" indent="0" algn="ctr">
              <a:buNone/>
            </a:pPr>
            <a:r>
              <a:rPr lang="ja-JP" altLang="en-US" dirty="0"/>
              <a:t>商品スペック</a:t>
            </a:r>
          </a:p>
        </p:txBody>
      </p:sp>
      <p:pic>
        <p:nvPicPr>
          <p:cNvPr id="19" name="図プレースホルダー 18" descr="アイコン&#10;&#10;自動的に生成された説明">
            <a:extLst>
              <a:ext uri="{FF2B5EF4-FFF2-40B4-BE49-F238E27FC236}">
                <a16:creationId xmlns:a16="http://schemas.microsoft.com/office/drawing/2014/main" id="{BAE10843-7701-B696-6110-E586084F1BBC}"/>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4" name="テキスト プレースホルダー 3">
            <a:extLst>
              <a:ext uri="{FF2B5EF4-FFF2-40B4-BE49-F238E27FC236}">
                <a16:creationId xmlns:a16="http://schemas.microsoft.com/office/drawing/2014/main" id="{61A325FD-7C1E-2FF0-4CE0-DEF50A907552}"/>
              </a:ext>
            </a:extLst>
          </p:cNvPr>
          <p:cNvSpPr>
            <a:spLocks noGrp="1"/>
          </p:cNvSpPr>
          <p:nvPr>
            <p:ph type="body" sz="quarter" idx="10"/>
          </p:nvPr>
        </p:nvSpPr>
        <p:spPr/>
        <p:txBody>
          <a:bodyPr/>
          <a:lstStyle/>
          <a:p>
            <a:r>
              <a:rPr lang="ja-JP" altLang="en-US"/>
              <a:t>オプション商品（</a:t>
            </a:r>
            <a:r>
              <a:rPr lang="en-US" altLang="ja-JP" dirty="0"/>
              <a:t>Yahoo!</a:t>
            </a:r>
            <a:r>
              <a:rPr lang="ja-JP" altLang="en-US"/>
              <a:t>ニュース</a:t>
            </a:r>
            <a:r>
              <a:rPr lang="en-US" altLang="ja-JP" dirty="0"/>
              <a:t> </a:t>
            </a:r>
            <a:r>
              <a:rPr lang="ja-JP" altLang="en-US"/>
              <a:t>スポンサードコンテンツ）</a:t>
            </a:r>
            <a:endParaRPr lang="ja-JP" altLang="en-US" dirty="0"/>
          </a:p>
        </p:txBody>
      </p:sp>
      <p:graphicFrame>
        <p:nvGraphicFramePr>
          <p:cNvPr id="3" name="表 2">
            <a:extLst>
              <a:ext uri="{FF2B5EF4-FFF2-40B4-BE49-F238E27FC236}">
                <a16:creationId xmlns:a16="http://schemas.microsoft.com/office/drawing/2014/main" id="{1E54F0D4-CB88-3D5A-E1EA-873EF9767CC9}"/>
              </a:ext>
            </a:extLst>
          </p:cNvPr>
          <p:cNvGraphicFramePr>
            <a:graphicFrameLocks noGrp="1"/>
          </p:cNvGraphicFramePr>
          <p:nvPr/>
        </p:nvGraphicFramePr>
        <p:xfrm>
          <a:off x="5366479" y="1004528"/>
          <a:ext cx="6445770" cy="4848944"/>
        </p:xfrm>
        <a:graphic>
          <a:graphicData uri="http://schemas.openxmlformats.org/drawingml/2006/table">
            <a:tbl>
              <a:tblPr firstRow="1" bandRow="1"/>
              <a:tblGrid>
                <a:gridCol w="1320238">
                  <a:extLst>
                    <a:ext uri="{9D8B030D-6E8A-4147-A177-3AD203B41FA5}">
                      <a16:colId xmlns:a16="http://schemas.microsoft.com/office/drawing/2014/main" val="20000"/>
                    </a:ext>
                  </a:extLst>
                </a:gridCol>
                <a:gridCol w="5125532">
                  <a:extLst>
                    <a:ext uri="{9D8B030D-6E8A-4147-A177-3AD203B41FA5}">
                      <a16:colId xmlns:a16="http://schemas.microsoft.com/office/drawing/2014/main" val="20001"/>
                    </a:ext>
                  </a:extLst>
                </a:gridCol>
              </a:tblGrid>
              <a:tr h="247026">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mj-ea"/>
                          <a:ea typeface="+mj-ea"/>
                          <a:cs typeface="Meiryo UI" pitchFamily="50" charset="-128"/>
                        </a:rPr>
                        <a:t>記事内容</a:t>
                      </a:r>
                      <a:endParaRPr kumimoji="1" lang="en-US" altLang="ja-JP" sz="900" b="0" i="0" dirty="0">
                        <a:solidFill>
                          <a:schemeClr val="bg1"/>
                        </a:solidFill>
                        <a:latin typeface="+mj-ea"/>
                        <a:ea typeface="+mj-ea"/>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kern="1200" dirty="0">
                          <a:solidFill>
                            <a:schemeClr val="tx1">
                              <a:lumMod val="75000"/>
                              <a:lumOff val="25000"/>
                            </a:schemeClr>
                          </a:solidFill>
                          <a:latin typeface="+mj-ea"/>
                          <a:ea typeface="+mj-ea"/>
                          <a:cs typeface="メイリオ" panose="020B0604030504040204" pitchFamily="50" charset="-128"/>
                        </a:rPr>
                        <a:t>・記事内容：</a:t>
                      </a:r>
                      <a:r>
                        <a:rPr kumimoji="1" lang="en-US" altLang="ja-JP" sz="800" kern="1200" dirty="0">
                          <a:solidFill>
                            <a:schemeClr val="tx1">
                              <a:lumMod val="75000"/>
                              <a:lumOff val="25000"/>
                            </a:schemeClr>
                          </a:solidFill>
                          <a:latin typeface="+mj-ea"/>
                          <a:ea typeface="+mj-ea"/>
                          <a:cs typeface="メイリオ" panose="020B0604030504040204" pitchFamily="50" charset="-128"/>
                        </a:rPr>
                        <a:t>Yahoo!</a:t>
                      </a:r>
                      <a:r>
                        <a:rPr kumimoji="1" lang="ja-JP" altLang="en-US" sz="800" kern="1200" dirty="0">
                          <a:solidFill>
                            <a:schemeClr val="tx1">
                              <a:lumMod val="75000"/>
                              <a:lumOff val="25000"/>
                            </a:schemeClr>
                          </a:solidFill>
                          <a:latin typeface="+mj-ea"/>
                          <a:ea typeface="+mj-ea"/>
                          <a:cs typeface="メイリオ" panose="020B0604030504040204" pitchFamily="50" charset="-128"/>
                        </a:rPr>
                        <a:t>ニューススポンサードコンテンツガイドライン（別資料）に則る</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kern="1200" dirty="0">
                          <a:solidFill>
                            <a:schemeClr val="tx1">
                              <a:lumMod val="75000"/>
                              <a:lumOff val="25000"/>
                            </a:schemeClr>
                          </a:solidFill>
                          <a:latin typeface="+mj-ea"/>
                          <a:ea typeface="+mj-ea"/>
                          <a:cs typeface="メイリオ" panose="020B0604030504040204" pitchFamily="50" charset="-128"/>
                        </a:rPr>
                        <a:t>（取材の上、独自性のあるコンテンツが必須。一般的な常識を逸脱しない適切な取材手法にて取材）</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kern="1200" dirty="0">
                          <a:solidFill>
                            <a:schemeClr val="tx1">
                              <a:lumMod val="75000"/>
                              <a:lumOff val="25000"/>
                            </a:schemeClr>
                          </a:solidFill>
                          <a:latin typeface="+mj-ea"/>
                          <a:ea typeface="+mj-ea"/>
                          <a:cs typeface="メイリオ" panose="020B0604030504040204" pitchFamily="50" charset="-128"/>
                        </a:rPr>
                        <a:t>・文字数：文字数の推奨は</a:t>
                      </a:r>
                      <a:r>
                        <a:rPr kumimoji="1" lang="en-US" altLang="ja-JP" sz="800" kern="1200" dirty="0">
                          <a:solidFill>
                            <a:schemeClr val="tx1">
                              <a:lumMod val="75000"/>
                              <a:lumOff val="25000"/>
                            </a:schemeClr>
                          </a:solidFill>
                          <a:latin typeface="+mj-ea"/>
                          <a:ea typeface="+mj-ea"/>
                          <a:cs typeface="メイリオ" panose="020B0604030504040204" pitchFamily="50" charset="-128"/>
                        </a:rPr>
                        <a:t>2,500</a:t>
                      </a:r>
                      <a:r>
                        <a:rPr kumimoji="1" lang="ja-JP" altLang="en-US" sz="800" kern="1200" dirty="0">
                          <a:solidFill>
                            <a:schemeClr val="tx1">
                              <a:lumMod val="75000"/>
                              <a:lumOff val="25000"/>
                            </a:schemeClr>
                          </a:solidFill>
                          <a:latin typeface="+mj-ea"/>
                          <a:ea typeface="+mj-ea"/>
                          <a:cs typeface="メイリオ" panose="020B0604030504040204" pitchFamily="50" charset="-128"/>
                        </a:rPr>
                        <a:t>字程度、下限</a:t>
                      </a:r>
                      <a:r>
                        <a:rPr kumimoji="1" lang="en-US" altLang="ja-JP" sz="800" kern="1200" dirty="0">
                          <a:solidFill>
                            <a:schemeClr val="tx1">
                              <a:lumMod val="75000"/>
                              <a:lumOff val="25000"/>
                            </a:schemeClr>
                          </a:solidFill>
                          <a:latin typeface="+mj-ea"/>
                          <a:ea typeface="+mj-ea"/>
                          <a:cs typeface="メイリオ" panose="020B0604030504040204" pitchFamily="50" charset="-128"/>
                        </a:rPr>
                        <a:t>1,000</a:t>
                      </a:r>
                      <a:r>
                        <a:rPr kumimoji="1" lang="ja-JP" altLang="en-US" sz="800" kern="1200" dirty="0">
                          <a:solidFill>
                            <a:schemeClr val="tx1">
                              <a:lumMod val="75000"/>
                              <a:lumOff val="25000"/>
                            </a:schemeClr>
                          </a:solidFill>
                          <a:latin typeface="+mj-ea"/>
                          <a:ea typeface="+mj-ea"/>
                          <a:cs typeface="メイリオ" panose="020B0604030504040204" pitchFamily="50" charset="-128"/>
                        </a:rPr>
                        <a:t>字～上限</a:t>
                      </a:r>
                      <a:r>
                        <a:rPr kumimoji="1" lang="en-US" altLang="ja-JP" sz="800" kern="1200" dirty="0">
                          <a:solidFill>
                            <a:schemeClr val="tx1">
                              <a:lumMod val="75000"/>
                              <a:lumOff val="25000"/>
                            </a:schemeClr>
                          </a:solidFill>
                          <a:latin typeface="+mj-ea"/>
                          <a:ea typeface="+mj-ea"/>
                          <a:cs typeface="メイリオ" panose="020B0604030504040204" pitchFamily="50" charset="-128"/>
                        </a:rPr>
                        <a:t>5,000</a:t>
                      </a:r>
                      <a:r>
                        <a:rPr kumimoji="1" lang="ja-JP" altLang="en-US" sz="800" kern="1200" dirty="0">
                          <a:solidFill>
                            <a:schemeClr val="tx1">
                              <a:lumMod val="75000"/>
                              <a:lumOff val="25000"/>
                            </a:schemeClr>
                          </a:solidFill>
                          <a:latin typeface="+mj-ea"/>
                          <a:ea typeface="+mj-ea"/>
                          <a:cs typeface="メイリオ" panose="020B0604030504040204" pitchFamily="50" charset="-128"/>
                        </a:rPr>
                        <a:t>字</a:t>
                      </a:r>
                    </a:p>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kern="1200" dirty="0">
                          <a:solidFill>
                            <a:schemeClr val="tx1">
                              <a:lumMod val="75000"/>
                              <a:lumOff val="25000"/>
                            </a:schemeClr>
                          </a:solidFill>
                          <a:latin typeface="+mj-ea"/>
                          <a:ea typeface="+mj-ea"/>
                          <a:cs typeface="メイリオ" panose="020B0604030504040204" pitchFamily="50" charset="-128"/>
                        </a:rPr>
                        <a:t>（タイトルやリードは含まず本文のみ。画像は</a:t>
                      </a:r>
                      <a:r>
                        <a:rPr kumimoji="1" lang="en-US" altLang="ja-JP" sz="800" kern="1200" dirty="0">
                          <a:solidFill>
                            <a:schemeClr val="tx1">
                              <a:lumMod val="75000"/>
                              <a:lumOff val="25000"/>
                            </a:schemeClr>
                          </a:solidFill>
                          <a:latin typeface="+mj-ea"/>
                          <a:ea typeface="+mj-ea"/>
                          <a:cs typeface="メイリオ" panose="020B0604030504040204" pitchFamily="50" charset="-128"/>
                        </a:rPr>
                        <a:t>500</a:t>
                      </a:r>
                      <a:r>
                        <a:rPr kumimoji="1" lang="ja-JP" altLang="en-US" sz="800" kern="1200" dirty="0">
                          <a:solidFill>
                            <a:schemeClr val="tx1">
                              <a:lumMod val="75000"/>
                              <a:lumOff val="25000"/>
                            </a:schemeClr>
                          </a:solidFill>
                          <a:latin typeface="+mj-ea"/>
                          <a:ea typeface="+mj-ea"/>
                          <a:cs typeface="メイリオ" panose="020B0604030504040204" pitchFamily="50" charset="-128"/>
                        </a:rPr>
                        <a:t>字おきに</a:t>
                      </a:r>
                      <a:r>
                        <a:rPr kumimoji="1" lang="en-US" altLang="ja-JP" sz="800" kern="1200" dirty="0">
                          <a:solidFill>
                            <a:schemeClr val="tx1">
                              <a:lumMod val="75000"/>
                              <a:lumOff val="25000"/>
                            </a:schemeClr>
                          </a:solidFill>
                          <a:latin typeface="+mj-ea"/>
                          <a:ea typeface="+mj-ea"/>
                          <a:cs typeface="メイリオ" panose="020B0604030504040204" pitchFamily="50" charset="-128"/>
                        </a:rPr>
                        <a:t>1</a:t>
                      </a:r>
                      <a:r>
                        <a:rPr kumimoji="1" lang="ja-JP" altLang="en-US" sz="800" kern="1200" dirty="0">
                          <a:solidFill>
                            <a:schemeClr val="tx1">
                              <a:lumMod val="75000"/>
                              <a:lumOff val="25000"/>
                            </a:schemeClr>
                          </a:solidFill>
                          <a:latin typeface="+mj-ea"/>
                          <a:ea typeface="+mj-ea"/>
                          <a:cs typeface="メイリオ" panose="020B0604030504040204" pitchFamily="50" charset="-128"/>
                        </a:rPr>
                        <a:t>枚程度入れることを推奨）</a:t>
                      </a:r>
                      <a:endParaRPr kumimoji="1" lang="en-US" altLang="ja-JP" sz="800" kern="1200" dirty="0">
                        <a:solidFill>
                          <a:schemeClr val="tx1">
                            <a:lumMod val="75000"/>
                            <a:lumOff val="25000"/>
                          </a:schemeClr>
                        </a:solidFill>
                        <a:latin typeface="+mj-ea"/>
                        <a:ea typeface="+mj-ea"/>
                        <a:cs typeface="メイリオ" panose="020B0604030504040204" pitchFamily="50" charset="-128"/>
                      </a:endParaRP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538723447"/>
                  </a:ext>
                </a:extLst>
              </a:tr>
              <a:tr h="417395">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mj-ea"/>
                          <a:ea typeface="+mj-ea"/>
                          <a:cs typeface="Meiryo UI" pitchFamily="50" charset="-128"/>
                        </a:rPr>
                        <a:t>掲載可否</a:t>
                      </a:r>
                      <a:endParaRPr kumimoji="1" lang="en-US" altLang="ja-JP" sz="900" b="0" i="0" dirty="0">
                        <a:solidFill>
                          <a:schemeClr val="bg1"/>
                        </a:solidFill>
                        <a:latin typeface="+mj-ea"/>
                        <a:ea typeface="+mj-ea"/>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75000"/>
                              <a:lumOff val="25000"/>
                            </a:schemeClr>
                          </a:solidFill>
                          <a:effectLst/>
                          <a:uLnTx/>
                          <a:uFillTx/>
                          <a:latin typeface="+mj-ea"/>
                          <a:ea typeface="+mj-ea"/>
                          <a:cs typeface="+mn-cs"/>
                        </a:rPr>
                        <a:t>・</a:t>
                      </a:r>
                      <a:r>
                        <a:rPr kumimoji="1" lang="en-US" altLang="ja-JP" sz="800" b="0" i="0" u="none" strike="noStrike" kern="1200" cap="none" spc="0" normalizeH="0" baseline="0" noProof="0" dirty="0">
                          <a:ln>
                            <a:noFill/>
                          </a:ln>
                          <a:solidFill>
                            <a:schemeClr val="tx1">
                              <a:lumMod val="75000"/>
                              <a:lumOff val="25000"/>
                            </a:schemeClr>
                          </a:solidFill>
                          <a:effectLst/>
                          <a:uLnTx/>
                          <a:uFillTx/>
                          <a:latin typeface="+mj-ea"/>
                          <a:ea typeface="+mj-ea"/>
                          <a:cs typeface="+mn-cs"/>
                        </a:rPr>
                        <a:t>Yahoo!</a:t>
                      </a:r>
                      <a:r>
                        <a:rPr kumimoji="1" lang="ja-JP" altLang="en-US" sz="800" b="0" i="0" u="none" strike="noStrike" kern="1200" cap="none" spc="0" normalizeH="0" baseline="0" noProof="0" dirty="0">
                          <a:ln>
                            <a:noFill/>
                          </a:ln>
                          <a:solidFill>
                            <a:schemeClr val="tx1">
                              <a:lumMod val="75000"/>
                              <a:lumOff val="25000"/>
                            </a:schemeClr>
                          </a:solidFill>
                          <a:effectLst/>
                          <a:uLnTx/>
                          <a:uFillTx/>
                          <a:latin typeface="+mj-ea"/>
                          <a:ea typeface="+mj-ea"/>
                          <a:cs typeface="+mn-cs"/>
                        </a:rPr>
                        <a:t>ニューススポンサードコンテンツガイドラインに則る</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75000"/>
                              <a:lumOff val="25000"/>
                            </a:schemeClr>
                          </a:solidFill>
                          <a:effectLst/>
                          <a:uLnTx/>
                          <a:uFillTx/>
                          <a:latin typeface="+mj-ea"/>
                          <a:ea typeface="+mj-ea"/>
                          <a:cs typeface="+mn-cs"/>
                        </a:rPr>
                        <a:t>　事前に想定テーマ、記事の切り口、掲載期間について、弊社にご確認ください。</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tx1">
                              <a:lumMod val="75000"/>
                              <a:lumOff val="25000"/>
                            </a:schemeClr>
                          </a:solidFill>
                          <a:effectLst/>
                          <a:uLnTx/>
                          <a:uFillTx/>
                          <a:latin typeface="+mj-ea"/>
                          <a:ea typeface="+mj-ea"/>
                          <a:cs typeface="+mn-cs"/>
                        </a:rPr>
                        <a:t>　プロモーション内容について、弊社基準で掲載不可の場合がございます。</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002"/>
                  </a:ext>
                </a:extLst>
              </a:tr>
              <a:tr h="109222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900" b="0" i="0" dirty="0">
                          <a:solidFill>
                            <a:schemeClr val="bg1"/>
                          </a:solidFill>
                          <a:latin typeface="+mj-ea"/>
                          <a:ea typeface="+mj-ea"/>
                          <a:cs typeface="Meiryo UI" pitchFamily="50" charset="-128"/>
                        </a:rPr>
                        <a:t>誘導</a:t>
                      </a:r>
                      <a:endParaRPr kumimoji="1" lang="en-US" altLang="ja-JP" sz="900" b="0" i="0" dirty="0">
                        <a:solidFill>
                          <a:schemeClr val="bg1"/>
                        </a:solidFill>
                        <a:latin typeface="+mj-ea"/>
                        <a:ea typeface="+mj-ea"/>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lgn="l">
                        <a:buNone/>
                      </a:pPr>
                      <a:r>
                        <a:rPr kumimoji="1" lang="ja-JP" altLang="en-US" sz="800" b="0" kern="1200" dirty="0">
                          <a:solidFill>
                            <a:schemeClr val="tx1">
                              <a:lumMod val="75000"/>
                              <a:lumOff val="25000"/>
                            </a:schemeClr>
                          </a:solidFill>
                          <a:latin typeface="+mj-ea"/>
                          <a:ea typeface="+mj-ea"/>
                          <a:cs typeface="メイリオ" panose="020B0604030504040204" pitchFamily="50" charset="-128"/>
                        </a:rPr>
                        <a:t>・弊社にて</a:t>
                      </a:r>
                      <a:r>
                        <a:rPr kumimoji="1" lang="en-US" altLang="ja-JP" sz="800" b="0" kern="1200" dirty="0">
                          <a:solidFill>
                            <a:schemeClr val="tx1">
                              <a:lumMod val="75000"/>
                              <a:lumOff val="25000"/>
                            </a:schemeClr>
                          </a:solidFill>
                          <a:latin typeface="+mj-ea"/>
                          <a:ea typeface="+mj-ea"/>
                          <a:cs typeface="メイリオ" panose="020B0604030504040204" pitchFamily="50" charset="-128"/>
                        </a:rPr>
                        <a:t>Yahoo!</a:t>
                      </a:r>
                      <a:r>
                        <a:rPr kumimoji="1" lang="ja-JP" altLang="en-US" sz="800" b="0" kern="1200" dirty="0">
                          <a:solidFill>
                            <a:schemeClr val="tx1">
                              <a:lumMod val="75000"/>
                              <a:lumOff val="25000"/>
                            </a:schemeClr>
                          </a:solidFill>
                          <a:latin typeface="+mj-ea"/>
                          <a:ea typeface="+mj-ea"/>
                          <a:cs typeface="メイリオ" panose="020B0604030504040204" pitchFamily="50" charset="-128"/>
                        </a:rPr>
                        <a:t>ディスプレイ広告（運用型）を設定・運用</a:t>
                      </a:r>
                    </a:p>
                    <a:p>
                      <a:pPr marL="0" indent="0" algn="l">
                        <a:buNone/>
                      </a:pPr>
                      <a:r>
                        <a:rPr kumimoji="1" lang="ja-JP" altLang="en-US" sz="800" b="0" kern="1200" dirty="0">
                          <a:solidFill>
                            <a:schemeClr val="tx1">
                              <a:lumMod val="75000"/>
                              <a:lumOff val="25000"/>
                            </a:schemeClr>
                          </a:solidFill>
                          <a:latin typeface="+mj-ea"/>
                          <a:ea typeface="+mj-ea"/>
                          <a:cs typeface="メイリオ" panose="020B0604030504040204" pitchFamily="50" charset="-128"/>
                        </a:rPr>
                        <a:t>（プレイスメントターゲティングでヤフードメイン配下）</a:t>
                      </a:r>
                    </a:p>
                    <a:p>
                      <a:pPr marL="0" indent="0" algn="l">
                        <a:buNone/>
                      </a:pPr>
                      <a:r>
                        <a:rPr kumimoji="1" lang="ja-JP" altLang="en-US" sz="800" b="0" kern="1200" dirty="0">
                          <a:solidFill>
                            <a:schemeClr val="tx1">
                              <a:lumMod val="75000"/>
                              <a:lumOff val="25000"/>
                            </a:schemeClr>
                          </a:solidFill>
                          <a:latin typeface="+mj-ea"/>
                          <a:ea typeface="+mj-ea"/>
                          <a:cs typeface="メイリオ" panose="020B0604030504040204" pitchFamily="50" charset="-128"/>
                        </a:rPr>
                        <a:t>・</a:t>
                      </a:r>
                      <a:r>
                        <a:rPr kumimoji="1" lang="en-US" altLang="ja-JP" sz="800" b="0" kern="1200" dirty="0">
                          <a:solidFill>
                            <a:schemeClr val="tx1">
                              <a:lumMod val="75000"/>
                              <a:lumOff val="25000"/>
                            </a:schemeClr>
                          </a:solidFill>
                          <a:latin typeface="+mj-ea"/>
                          <a:ea typeface="+mj-ea"/>
                          <a:cs typeface="メイリオ" panose="020B0604030504040204" pitchFamily="50" charset="-128"/>
                        </a:rPr>
                        <a:t>Yahoo!</a:t>
                      </a:r>
                      <a:r>
                        <a:rPr kumimoji="1" lang="ja-JP" altLang="en-US" sz="800" b="0" kern="1200" dirty="0">
                          <a:solidFill>
                            <a:schemeClr val="tx1">
                              <a:lumMod val="75000"/>
                              <a:lumOff val="25000"/>
                            </a:schemeClr>
                          </a:solidFill>
                          <a:latin typeface="+mj-ea"/>
                          <a:ea typeface="+mj-ea"/>
                          <a:cs typeface="メイリオ" panose="020B0604030504040204" pitchFamily="50" charset="-128"/>
                        </a:rPr>
                        <a:t>ニュース オリジナルに他案件含めた中から、最新の</a:t>
                      </a:r>
                      <a:r>
                        <a:rPr kumimoji="1" lang="en-US" altLang="ja-JP" sz="800" b="0" kern="1200" dirty="0">
                          <a:solidFill>
                            <a:schemeClr val="tx1">
                              <a:lumMod val="75000"/>
                              <a:lumOff val="25000"/>
                            </a:schemeClr>
                          </a:solidFill>
                          <a:latin typeface="+mj-ea"/>
                          <a:ea typeface="+mj-ea"/>
                          <a:cs typeface="メイリオ" panose="020B0604030504040204" pitchFamily="50" charset="-128"/>
                        </a:rPr>
                        <a:t>4</a:t>
                      </a:r>
                      <a:r>
                        <a:rPr kumimoji="1" lang="ja-JP" altLang="en-US" sz="800" b="0" kern="1200" dirty="0">
                          <a:solidFill>
                            <a:schemeClr val="tx1">
                              <a:lumMod val="75000"/>
                              <a:lumOff val="25000"/>
                            </a:schemeClr>
                          </a:solidFill>
                          <a:latin typeface="+mj-ea"/>
                          <a:ea typeface="+mj-ea"/>
                          <a:cs typeface="メイリオ" panose="020B0604030504040204" pitchFamily="50" charset="-128"/>
                        </a:rPr>
                        <a:t>案件を掲載</a:t>
                      </a:r>
                    </a:p>
                    <a:p>
                      <a:pPr marL="0" indent="0" algn="l">
                        <a:buNone/>
                      </a:pPr>
                      <a:r>
                        <a:rPr kumimoji="1" lang="ja-JP" altLang="en-US" sz="800" b="0" kern="1200" dirty="0">
                          <a:solidFill>
                            <a:schemeClr val="tx1">
                              <a:lumMod val="75000"/>
                              <a:lumOff val="25000"/>
                            </a:schemeClr>
                          </a:solidFill>
                          <a:latin typeface="+mj-ea"/>
                          <a:ea typeface="+mj-ea"/>
                          <a:cs typeface="メイリオ" panose="020B0604030504040204" pitchFamily="50" charset="-128"/>
                        </a:rPr>
                        <a:t>（</a:t>
                      </a:r>
                      <a:r>
                        <a:rPr kumimoji="1" lang="en-US" altLang="ja-JP" sz="800" b="0" kern="1200" dirty="0">
                          <a:solidFill>
                            <a:schemeClr val="tx1">
                              <a:lumMod val="75000"/>
                              <a:lumOff val="25000"/>
                            </a:schemeClr>
                          </a:solidFill>
                          <a:latin typeface="+mj-ea"/>
                          <a:ea typeface="+mj-ea"/>
                          <a:cs typeface="メイリオ" panose="020B0604030504040204" pitchFamily="50" charset="-128"/>
                        </a:rPr>
                        <a:t>PC</a:t>
                      </a:r>
                      <a:r>
                        <a:rPr kumimoji="1" lang="ja-JP" altLang="en-US" sz="800" b="0" kern="1200" dirty="0">
                          <a:solidFill>
                            <a:schemeClr val="tx1">
                              <a:lumMod val="75000"/>
                              <a:lumOff val="25000"/>
                            </a:schemeClr>
                          </a:solidFill>
                          <a:latin typeface="+mj-ea"/>
                          <a:ea typeface="+mj-ea"/>
                          <a:cs typeface="メイリオ" panose="020B0604030504040204" pitchFamily="50" charset="-128"/>
                        </a:rPr>
                        <a:t>版、スマホ</a:t>
                      </a:r>
                      <a:r>
                        <a:rPr kumimoji="1" lang="en-US" altLang="ja-JP" sz="800" b="0" kern="1200" dirty="0">
                          <a:solidFill>
                            <a:schemeClr val="tx1">
                              <a:lumMod val="75000"/>
                              <a:lumOff val="25000"/>
                            </a:schemeClr>
                          </a:solidFill>
                          <a:latin typeface="+mj-ea"/>
                          <a:ea typeface="+mj-ea"/>
                          <a:cs typeface="メイリオ" panose="020B0604030504040204" pitchFamily="50" charset="-128"/>
                        </a:rPr>
                        <a:t>WEB</a:t>
                      </a:r>
                      <a:r>
                        <a:rPr kumimoji="1" lang="ja-JP" altLang="en-US" sz="800" b="0" kern="1200" dirty="0">
                          <a:solidFill>
                            <a:schemeClr val="tx1">
                              <a:lumMod val="75000"/>
                              <a:lumOff val="25000"/>
                            </a:schemeClr>
                          </a:solidFill>
                          <a:latin typeface="+mj-ea"/>
                          <a:ea typeface="+mj-ea"/>
                          <a:cs typeface="メイリオ" panose="020B0604030504040204" pitchFamily="50" charset="-128"/>
                        </a:rPr>
                        <a:t>版、</a:t>
                      </a:r>
                      <a:r>
                        <a:rPr kumimoji="1" lang="en-US" altLang="ja-JP" sz="800" b="0" kern="1200" dirty="0">
                          <a:solidFill>
                            <a:schemeClr val="tx1">
                              <a:lumMod val="75000"/>
                              <a:lumOff val="25000"/>
                            </a:schemeClr>
                          </a:solidFill>
                          <a:latin typeface="+mj-ea"/>
                          <a:ea typeface="+mj-ea"/>
                          <a:cs typeface="メイリオ" panose="020B0604030504040204" pitchFamily="50" charset="-128"/>
                        </a:rPr>
                        <a:t>Yahoo!</a:t>
                      </a:r>
                      <a:r>
                        <a:rPr kumimoji="1" lang="ja-JP" altLang="en-US" sz="800" b="0" kern="1200" dirty="0">
                          <a:solidFill>
                            <a:schemeClr val="tx1">
                              <a:lumMod val="75000"/>
                              <a:lumOff val="25000"/>
                            </a:schemeClr>
                          </a:solidFill>
                          <a:latin typeface="+mj-ea"/>
                          <a:ea typeface="+mj-ea"/>
                          <a:cs typeface="メイリオ" panose="020B0604030504040204" pitchFamily="50" charset="-128"/>
                        </a:rPr>
                        <a:t>ニュースアプリ版に掲載）</a:t>
                      </a:r>
                    </a:p>
                    <a:p>
                      <a:pPr marL="0" indent="0" algn="l">
                        <a:buNone/>
                      </a:pPr>
                      <a:r>
                        <a:rPr kumimoji="1" lang="ja-JP" altLang="en-US" sz="800" b="0" kern="1200" dirty="0">
                          <a:solidFill>
                            <a:schemeClr val="tx1">
                              <a:lumMod val="75000"/>
                              <a:lumOff val="25000"/>
                            </a:schemeClr>
                          </a:solidFill>
                          <a:latin typeface="+mj-ea"/>
                          <a:ea typeface="+mj-ea"/>
                          <a:cs typeface="メイリオ" panose="020B0604030504040204" pitchFamily="50" charset="-128"/>
                        </a:rPr>
                        <a:t>・</a:t>
                      </a:r>
                      <a:r>
                        <a:rPr kumimoji="1" lang="en-US" altLang="ja-JP" sz="800" b="0" kern="1200" dirty="0">
                          <a:solidFill>
                            <a:schemeClr val="tx1">
                              <a:lumMod val="75000"/>
                              <a:lumOff val="25000"/>
                            </a:schemeClr>
                          </a:solidFill>
                          <a:latin typeface="+mj-ea"/>
                          <a:ea typeface="+mj-ea"/>
                          <a:cs typeface="メイリオ" panose="020B0604030504040204" pitchFamily="50" charset="-128"/>
                        </a:rPr>
                        <a:t>Yahoo!</a:t>
                      </a:r>
                      <a:r>
                        <a:rPr kumimoji="1" lang="ja-JP" altLang="en-US" sz="800" b="0" kern="1200" dirty="0">
                          <a:solidFill>
                            <a:schemeClr val="tx1">
                              <a:lumMod val="75000"/>
                              <a:lumOff val="25000"/>
                            </a:schemeClr>
                          </a:solidFill>
                          <a:latin typeface="+mj-ea"/>
                          <a:ea typeface="+mj-ea"/>
                          <a:cs typeface="メイリオ" panose="020B0604030504040204" pitchFamily="50" charset="-128"/>
                        </a:rPr>
                        <a:t>ニュース 主要カテゴリトップに掲載期間中、</a:t>
                      </a:r>
                      <a:r>
                        <a:rPr kumimoji="1" lang="en-US" altLang="ja-JP" sz="800" b="0" kern="1200" dirty="0">
                          <a:solidFill>
                            <a:schemeClr val="tx1">
                              <a:lumMod val="75000"/>
                              <a:lumOff val="25000"/>
                            </a:schemeClr>
                          </a:solidFill>
                          <a:latin typeface="+mj-ea"/>
                          <a:ea typeface="+mj-ea"/>
                          <a:cs typeface="メイリオ" panose="020B0604030504040204" pitchFamily="50" charset="-128"/>
                        </a:rPr>
                        <a:t>1</a:t>
                      </a:r>
                      <a:r>
                        <a:rPr kumimoji="1" lang="ja-JP" altLang="en-US" sz="800" b="0" kern="1200" dirty="0">
                          <a:solidFill>
                            <a:schemeClr val="tx1">
                              <a:lumMod val="75000"/>
                              <a:lumOff val="25000"/>
                            </a:schemeClr>
                          </a:solidFill>
                          <a:latin typeface="+mj-ea"/>
                          <a:ea typeface="+mj-ea"/>
                          <a:cs typeface="メイリオ" panose="020B0604030504040204" pitchFamily="50" charset="-128"/>
                        </a:rPr>
                        <a:t>日間掲載</a:t>
                      </a:r>
                      <a:endParaRPr kumimoji="1" lang="en-US" altLang="ja-JP" sz="800" b="0" kern="1200" dirty="0">
                        <a:solidFill>
                          <a:schemeClr val="tx1">
                            <a:lumMod val="75000"/>
                            <a:lumOff val="25000"/>
                          </a:schemeClr>
                        </a:solidFill>
                        <a:latin typeface="+mj-ea"/>
                        <a:ea typeface="+mj-ea"/>
                        <a:cs typeface="メイリオ" panose="020B0604030504040204" pitchFamily="50" charset="-128"/>
                      </a:endParaRPr>
                    </a:p>
                    <a:p>
                      <a:pPr marL="0" indent="0" algn="l">
                        <a:buNone/>
                      </a:pPr>
                      <a:r>
                        <a:rPr kumimoji="1" lang="ja-JP" altLang="en-US" sz="800" b="0" kern="1200" dirty="0">
                          <a:solidFill>
                            <a:schemeClr val="tx1">
                              <a:lumMod val="75000"/>
                              <a:lumOff val="25000"/>
                            </a:schemeClr>
                          </a:solidFill>
                          <a:latin typeface="+mj-ea"/>
                          <a:ea typeface="+mj-ea"/>
                          <a:cs typeface="メイリオ" panose="020B0604030504040204" pitchFamily="50" charset="-128"/>
                        </a:rPr>
                        <a:t>（</a:t>
                      </a:r>
                      <a:r>
                        <a:rPr kumimoji="1" lang="en-US" altLang="ja-JP" sz="800" b="0" kern="1200" dirty="0">
                          <a:solidFill>
                            <a:schemeClr val="tx1">
                              <a:lumMod val="75000"/>
                              <a:lumOff val="25000"/>
                            </a:schemeClr>
                          </a:solidFill>
                          <a:latin typeface="+mj-ea"/>
                          <a:ea typeface="+mj-ea"/>
                          <a:cs typeface="メイリオ" panose="020B0604030504040204" pitchFamily="50" charset="-128"/>
                        </a:rPr>
                        <a:t>PC</a:t>
                      </a:r>
                      <a:r>
                        <a:rPr kumimoji="1" lang="ja-JP" altLang="en-US" sz="800" b="0" kern="1200" dirty="0">
                          <a:solidFill>
                            <a:schemeClr val="tx1">
                              <a:lumMod val="75000"/>
                              <a:lumOff val="25000"/>
                            </a:schemeClr>
                          </a:solidFill>
                          <a:latin typeface="+mj-ea"/>
                          <a:ea typeface="+mj-ea"/>
                          <a:cs typeface="メイリオ" panose="020B0604030504040204" pitchFamily="50" charset="-128"/>
                        </a:rPr>
                        <a:t>版、スマホ</a:t>
                      </a:r>
                      <a:r>
                        <a:rPr kumimoji="1" lang="en-US" altLang="ja-JP" sz="800" b="0" kern="1200" dirty="0">
                          <a:solidFill>
                            <a:schemeClr val="tx1">
                              <a:lumMod val="75000"/>
                              <a:lumOff val="25000"/>
                            </a:schemeClr>
                          </a:solidFill>
                          <a:latin typeface="+mj-ea"/>
                          <a:ea typeface="+mj-ea"/>
                          <a:cs typeface="メイリオ" panose="020B0604030504040204" pitchFamily="50" charset="-128"/>
                        </a:rPr>
                        <a:t>WEB</a:t>
                      </a:r>
                      <a:r>
                        <a:rPr kumimoji="1" lang="ja-JP" altLang="en-US" sz="800" b="0" kern="1200" dirty="0">
                          <a:solidFill>
                            <a:schemeClr val="tx1">
                              <a:lumMod val="75000"/>
                              <a:lumOff val="25000"/>
                            </a:schemeClr>
                          </a:solidFill>
                          <a:latin typeface="+mj-ea"/>
                          <a:ea typeface="+mj-ea"/>
                          <a:cs typeface="メイリオ" panose="020B0604030504040204" pitchFamily="50" charset="-128"/>
                        </a:rPr>
                        <a:t>版に掲載。アプリ版は除く）</a:t>
                      </a:r>
                    </a:p>
                    <a:p>
                      <a:pPr marL="0" indent="0" algn="l">
                        <a:buNone/>
                      </a:pPr>
                      <a:r>
                        <a:rPr kumimoji="1" lang="en-US" altLang="ja-JP" sz="800" b="0" kern="1200" dirty="0">
                          <a:solidFill>
                            <a:schemeClr val="tx1">
                              <a:lumMod val="75000"/>
                              <a:lumOff val="25000"/>
                            </a:schemeClr>
                          </a:solidFill>
                          <a:latin typeface="+mj-ea"/>
                          <a:ea typeface="+mj-ea"/>
                          <a:cs typeface="メイリオ" panose="020B0604030504040204" pitchFamily="50" charset="-128"/>
                        </a:rPr>
                        <a:t>※</a:t>
                      </a:r>
                      <a:r>
                        <a:rPr kumimoji="1" lang="ja-JP" altLang="en-US" sz="800" b="0" kern="1200" dirty="0">
                          <a:solidFill>
                            <a:schemeClr val="tx1">
                              <a:lumMod val="75000"/>
                              <a:lumOff val="25000"/>
                            </a:schemeClr>
                          </a:solidFill>
                          <a:latin typeface="+mj-ea"/>
                          <a:ea typeface="+mj-ea"/>
                          <a:cs typeface="メイリオ" panose="020B0604030504040204" pitchFamily="50" charset="-128"/>
                        </a:rPr>
                        <a:t>掲載タイミング、場所、内容は弊社にご一任いただきます。</a:t>
                      </a:r>
                    </a:p>
                  </a:txBody>
                  <a:tcPr marL="180000" marR="36000" marT="36000" marB="36000"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3"/>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800" b="0" i="0" dirty="0">
                          <a:solidFill>
                            <a:schemeClr val="bg1"/>
                          </a:solidFill>
                          <a:latin typeface="+mj-ea"/>
                          <a:ea typeface="+mj-ea"/>
                          <a:cs typeface="Meiryo UI" pitchFamily="50" charset="-128"/>
                        </a:rPr>
                        <a:t>文中リンク</a:t>
                      </a:r>
                      <a:endParaRPr kumimoji="1" lang="en-US" altLang="ja-JP" sz="800" b="0" i="0" dirty="0">
                        <a:solidFill>
                          <a:schemeClr val="bg1"/>
                        </a:solidFill>
                        <a:latin typeface="+mj-ea"/>
                        <a:ea typeface="+mj-ea"/>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a:solidFill>
                            <a:schemeClr val="tx1">
                              <a:lumMod val="75000"/>
                              <a:lumOff val="25000"/>
                            </a:schemeClr>
                          </a:solidFill>
                          <a:latin typeface="+mj-ea"/>
                          <a:ea typeface="+mj-ea"/>
                          <a:cs typeface="メイリオ" panose="020B0604030504040204" pitchFamily="50" charset="-128"/>
                        </a:rPr>
                        <a:t>　■</a:t>
                      </a:r>
                      <a:r>
                        <a:rPr lang="ja-JP" altLang="en-US" sz="800" dirty="0">
                          <a:solidFill>
                            <a:schemeClr val="tx1">
                              <a:lumMod val="75000"/>
                              <a:lumOff val="25000"/>
                            </a:schemeClr>
                          </a:solidFill>
                          <a:latin typeface="+mj-ea"/>
                          <a:ea typeface="+mj-ea"/>
                          <a:cs typeface="メイリオ" panose="020B0604030504040204" pitchFamily="50" charset="-128"/>
                        </a:rPr>
                        <a:t>内容：</a:t>
                      </a:r>
                      <a:r>
                        <a:rPr lang="en-US" altLang="ja-JP" sz="800" dirty="0">
                          <a:solidFill>
                            <a:schemeClr val="tx1">
                              <a:lumMod val="75000"/>
                              <a:lumOff val="25000"/>
                            </a:schemeClr>
                          </a:solidFill>
                          <a:latin typeface="+mj-ea"/>
                          <a:ea typeface="+mj-ea"/>
                          <a:cs typeface="メイリオ" panose="020B0604030504040204" pitchFamily="50" charset="-128"/>
                        </a:rPr>
                        <a:t>Yahoo!</a:t>
                      </a:r>
                      <a:r>
                        <a:rPr lang="ja-JP" altLang="en-US" sz="800" dirty="0">
                          <a:solidFill>
                            <a:schemeClr val="tx1">
                              <a:lumMod val="75000"/>
                              <a:lumOff val="25000"/>
                            </a:schemeClr>
                          </a:solidFill>
                          <a:latin typeface="+mj-ea"/>
                          <a:ea typeface="+mj-ea"/>
                          <a:cs typeface="メイリオ" panose="020B0604030504040204" pitchFamily="50" charset="-128"/>
                        </a:rPr>
                        <a:t>ニューススポンサードコンテンツガイドラインに則る</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a:solidFill>
                            <a:schemeClr val="tx1">
                              <a:lumMod val="75000"/>
                              <a:lumOff val="25000"/>
                            </a:schemeClr>
                          </a:solidFill>
                          <a:latin typeface="+mj-ea"/>
                          <a:ea typeface="+mj-ea"/>
                          <a:cs typeface="メイリオ" panose="020B0604030504040204" pitchFamily="50" charset="-128"/>
                        </a:rPr>
                        <a:t>　■</a:t>
                      </a:r>
                      <a:r>
                        <a:rPr lang="ja-JP" altLang="en-US" sz="800" dirty="0">
                          <a:solidFill>
                            <a:schemeClr val="tx1">
                              <a:lumMod val="75000"/>
                              <a:lumOff val="25000"/>
                            </a:schemeClr>
                          </a:solidFill>
                          <a:latin typeface="+mj-ea"/>
                          <a:ea typeface="+mj-ea"/>
                          <a:cs typeface="メイリオ" panose="020B0604030504040204" pitchFamily="50" charset="-128"/>
                        </a:rPr>
                        <a:t>仕様：</a:t>
                      </a:r>
                      <a:r>
                        <a:rPr lang="en-US" altLang="ja-JP" sz="800" dirty="0">
                          <a:solidFill>
                            <a:schemeClr val="tx1">
                              <a:lumMod val="75000"/>
                              <a:lumOff val="25000"/>
                            </a:schemeClr>
                          </a:solidFill>
                          <a:latin typeface="+mj-ea"/>
                          <a:ea typeface="+mj-ea"/>
                          <a:cs typeface="メイリオ" panose="020B0604030504040204" pitchFamily="50" charset="-128"/>
                        </a:rPr>
                        <a:t>1</a:t>
                      </a:r>
                      <a:r>
                        <a:rPr lang="ja-JP" altLang="en-US" sz="800" dirty="0">
                          <a:solidFill>
                            <a:schemeClr val="tx1">
                              <a:lumMod val="75000"/>
                              <a:lumOff val="25000"/>
                            </a:schemeClr>
                          </a:solidFill>
                          <a:latin typeface="+mj-ea"/>
                          <a:ea typeface="+mj-ea"/>
                          <a:cs typeface="メイリオ" panose="020B0604030504040204" pitchFamily="50" charset="-128"/>
                        </a:rPr>
                        <a:t>記事につき</a:t>
                      </a:r>
                      <a:r>
                        <a:rPr lang="en-US" altLang="ja-JP" sz="800" dirty="0">
                          <a:solidFill>
                            <a:schemeClr val="tx1">
                              <a:lumMod val="75000"/>
                              <a:lumOff val="25000"/>
                            </a:schemeClr>
                          </a:solidFill>
                          <a:latin typeface="+mj-ea"/>
                          <a:ea typeface="+mj-ea"/>
                          <a:cs typeface="メイリオ" panose="020B0604030504040204" pitchFamily="50" charset="-128"/>
                        </a:rPr>
                        <a:t>1</a:t>
                      </a:r>
                      <a:r>
                        <a:rPr lang="ja-JP" altLang="en-US" sz="800" dirty="0">
                          <a:solidFill>
                            <a:schemeClr val="tx1">
                              <a:lumMod val="75000"/>
                              <a:lumOff val="25000"/>
                            </a:schemeClr>
                          </a:solidFill>
                          <a:latin typeface="+mj-ea"/>
                          <a:ea typeface="+mj-ea"/>
                          <a:cs typeface="メイリオ" panose="020B0604030504040204" pitchFamily="50" charset="-128"/>
                        </a:rPr>
                        <a:t>本まで掲載可能。見出し直後への設定は不可。</a:t>
                      </a:r>
                      <a:r>
                        <a:rPr lang="en-US" altLang="ja-JP" sz="800" dirty="0">
                          <a:solidFill>
                            <a:schemeClr val="tx1">
                              <a:lumMod val="75000"/>
                              <a:lumOff val="25000"/>
                            </a:schemeClr>
                          </a:solidFill>
                          <a:latin typeface="+mj-ea"/>
                          <a:ea typeface="+mj-ea"/>
                          <a:cs typeface="メイリオ" panose="020B0604030504040204" pitchFamily="50" charset="-128"/>
                        </a:rPr>
                        <a:t>30</a:t>
                      </a:r>
                      <a:r>
                        <a:rPr lang="ja-JP" altLang="en-US" sz="800" dirty="0">
                          <a:solidFill>
                            <a:schemeClr val="tx1">
                              <a:lumMod val="75000"/>
                              <a:lumOff val="25000"/>
                            </a:schemeClr>
                          </a:solidFill>
                          <a:latin typeface="+mj-ea"/>
                          <a:ea typeface="+mj-ea"/>
                          <a:cs typeface="メイリオ" panose="020B0604030504040204" pitchFamily="50" charset="-128"/>
                        </a:rPr>
                        <a:t>文字以下を推奨。</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823040713"/>
                  </a:ext>
                </a:extLst>
              </a:tr>
              <a:tr h="4188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800" dirty="0">
                          <a:solidFill>
                            <a:schemeClr val="bg1"/>
                          </a:solidFill>
                          <a:latin typeface="+mj-ea"/>
                          <a:ea typeface="+mj-ea"/>
                        </a:rPr>
                        <a:t>掲載期間</a:t>
                      </a:r>
                      <a:endParaRPr kumimoji="1" lang="ja-JP" altLang="en-US" sz="800" b="0" i="0" dirty="0">
                        <a:solidFill>
                          <a:schemeClr val="bg1"/>
                        </a:solidFill>
                        <a:latin typeface="+mj-ea"/>
                        <a:ea typeface="+mj-ea"/>
                        <a:cs typeface="Meiryo UI" pitchFamily="50" charset="-128"/>
                      </a:endParaRP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a:ln>
                            <a:noFill/>
                          </a:ln>
                          <a:solidFill>
                            <a:schemeClr val="tx1">
                              <a:lumMod val="75000"/>
                              <a:lumOff val="25000"/>
                            </a:schemeClr>
                          </a:solidFill>
                          <a:effectLst/>
                          <a:uLnTx/>
                          <a:uFillTx/>
                          <a:latin typeface="+mj-ea"/>
                          <a:ea typeface="+mj-ea"/>
                          <a:cs typeface="+mn-cs"/>
                        </a:rPr>
                        <a:t>　</a:t>
                      </a:r>
                      <a:r>
                        <a:rPr kumimoji="1" lang="en-US" altLang="ja-JP" sz="800" b="0" u="none" strike="noStrike" kern="1200" cap="none" spc="0" normalizeH="0" baseline="0" noProof="0" dirty="0">
                          <a:ln>
                            <a:noFill/>
                          </a:ln>
                          <a:solidFill>
                            <a:schemeClr val="tx1">
                              <a:lumMod val="75000"/>
                              <a:lumOff val="25000"/>
                            </a:schemeClr>
                          </a:solidFill>
                          <a:effectLst/>
                          <a:uLnTx/>
                          <a:uFillTx/>
                          <a:latin typeface="+mj-ea"/>
                          <a:ea typeface="+mj-ea"/>
                          <a:cs typeface="+mn-cs"/>
                        </a:rPr>
                        <a:t>1</a:t>
                      </a:r>
                      <a:r>
                        <a:rPr kumimoji="1" lang="ja-JP" altLang="en-US" sz="800" b="0" u="none" strike="noStrike" kern="1200" cap="none" spc="0" normalizeH="0" baseline="0" noProof="0" dirty="0">
                          <a:ln>
                            <a:noFill/>
                          </a:ln>
                          <a:solidFill>
                            <a:schemeClr val="tx1">
                              <a:lumMod val="75000"/>
                              <a:lumOff val="25000"/>
                            </a:schemeClr>
                          </a:solidFill>
                          <a:effectLst/>
                          <a:uLnTx/>
                          <a:uFillTx/>
                          <a:latin typeface="+mj-ea"/>
                          <a:ea typeface="+mj-ea"/>
                          <a:cs typeface="+mn-cs"/>
                        </a:rPr>
                        <a:t>カ月以内</a:t>
                      </a:r>
                      <a:r>
                        <a:rPr kumimoji="1" lang="en-US" altLang="ja-JP" sz="800" b="0" u="none" strike="noStrike" kern="1200" cap="none" spc="0" normalizeH="0" baseline="0" noProof="0" dirty="0">
                          <a:ln>
                            <a:noFill/>
                          </a:ln>
                          <a:solidFill>
                            <a:schemeClr val="tx1">
                              <a:lumMod val="75000"/>
                              <a:lumOff val="25000"/>
                            </a:schemeClr>
                          </a:solidFill>
                          <a:effectLst/>
                          <a:uLnTx/>
                          <a:uFillTx/>
                          <a:latin typeface="+mj-ea"/>
                          <a:ea typeface="+mj-ea"/>
                          <a:cs typeface="+mn-cs"/>
                        </a:rPr>
                        <a:t>※Yahoo!</a:t>
                      </a:r>
                      <a:r>
                        <a:rPr kumimoji="1" lang="ja-JP" altLang="en-US" sz="800" b="0" u="none" strike="noStrike" kern="1200" cap="none" spc="0" normalizeH="0" baseline="0" noProof="0" dirty="0">
                          <a:ln>
                            <a:noFill/>
                          </a:ln>
                          <a:solidFill>
                            <a:schemeClr val="tx1">
                              <a:lumMod val="75000"/>
                              <a:lumOff val="25000"/>
                            </a:schemeClr>
                          </a:solidFill>
                          <a:effectLst/>
                          <a:uLnTx/>
                          <a:uFillTx/>
                          <a:latin typeface="+mj-ea"/>
                          <a:ea typeface="+mj-ea"/>
                          <a:cs typeface="+mn-cs"/>
                        </a:rPr>
                        <a:t>広告 ディスプレイ広告（運用型）での誘導期間</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u="none" strike="noStrike" kern="1200" cap="none" spc="0" normalizeH="0" baseline="0" noProof="0">
                          <a:ln>
                            <a:noFill/>
                          </a:ln>
                          <a:solidFill>
                            <a:schemeClr val="tx1">
                              <a:lumMod val="75000"/>
                              <a:lumOff val="25000"/>
                            </a:schemeClr>
                          </a:solidFill>
                          <a:effectLst/>
                          <a:uLnTx/>
                          <a:uFillTx/>
                          <a:latin typeface="+mj-ea"/>
                          <a:ea typeface="+mj-ea"/>
                          <a:cs typeface="+mn-cs"/>
                        </a:rPr>
                        <a:t>　</a:t>
                      </a:r>
                      <a:r>
                        <a:rPr kumimoji="1" lang="en-US" altLang="ja-JP" sz="800" b="0" u="none" strike="noStrike" kern="1200" cap="none" spc="0" normalizeH="0" baseline="0" noProof="0" dirty="0">
                          <a:ln>
                            <a:noFill/>
                          </a:ln>
                          <a:solidFill>
                            <a:schemeClr val="tx1">
                              <a:lumMod val="75000"/>
                              <a:lumOff val="25000"/>
                            </a:schemeClr>
                          </a:solidFill>
                          <a:effectLst/>
                          <a:uLnTx/>
                          <a:uFillTx/>
                          <a:latin typeface="+mj-ea"/>
                          <a:ea typeface="+mj-ea"/>
                          <a:cs typeface="+mn-cs"/>
                        </a:rPr>
                        <a:t>※</a:t>
                      </a:r>
                      <a:r>
                        <a:rPr kumimoji="1" lang="ja-JP" altLang="en-US" sz="800" b="0" u="none" strike="noStrike" kern="1200" cap="none" spc="0" normalizeH="0" baseline="0" noProof="0" dirty="0">
                          <a:ln>
                            <a:noFill/>
                          </a:ln>
                          <a:solidFill>
                            <a:schemeClr val="tx1">
                              <a:lumMod val="75000"/>
                              <a:lumOff val="25000"/>
                            </a:schemeClr>
                          </a:solidFill>
                          <a:effectLst/>
                          <a:uLnTx/>
                          <a:uFillTx/>
                          <a:latin typeface="+mj-ea"/>
                          <a:ea typeface="+mj-ea"/>
                          <a:cs typeface="+mn-cs"/>
                        </a:rPr>
                        <a:t>アーカイブ期間は掲載開始から</a:t>
                      </a:r>
                      <a:r>
                        <a:rPr kumimoji="1" lang="en-US" altLang="ja-JP" sz="800" b="0" u="none" strike="noStrike" kern="1200" cap="none" spc="0" normalizeH="0" baseline="0" noProof="0" dirty="0">
                          <a:ln>
                            <a:noFill/>
                          </a:ln>
                          <a:solidFill>
                            <a:schemeClr val="tx1">
                              <a:lumMod val="75000"/>
                              <a:lumOff val="25000"/>
                            </a:schemeClr>
                          </a:solidFill>
                          <a:effectLst/>
                          <a:uLnTx/>
                          <a:uFillTx/>
                          <a:latin typeface="+mj-ea"/>
                          <a:ea typeface="+mj-ea"/>
                          <a:cs typeface="+mn-cs"/>
                        </a:rPr>
                        <a:t>3</a:t>
                      </a:r>
                      <a:r>
                        <a:rPr kumimoji="1" lang="ja-JP" altLang="en-US" sz="800" b="0" u="none" strike="noStrike" kern="1200" cap="none" spc="0" normalizeH="0" baseline="0" noProof="0" dirty="0">
                          <a:ln>
                            <a:noFill/>
                          </a:ln>
                          <a:solidFill>
                            <a:schemeClr val="tx1">
                              <a:lumMod val="75000"/>
                              <a:lumOff val="25000"/>
                            </a:schemeClr>
                          </a:solidFill>
                          <a:effectLst/>
                          <a:uLnTx/>
                          <a:uFillTx/>
                          <a:latin typeface="+mj-ea"/>
                          <a:ea typeface="+mj-ea"/>
                          <a:cs typeface="+mn-cs"/>
                        </a:rPr>
                        <a:t>ヵ月保証、以降は弊社のタイミングにご一任いただきます。　</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014630396"/>
                  </a:ext>
                </a:extLst>
              </a:tr>
              <a:tr h="581116">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800" b="0" i="0" dirty="0">
                          <a:solidFill>
                            <a:schemeClr val="bg1"/>
                          </a:solidFill>
                          <a:latin typeface="+mj-ea"/>
                          <a:ea typeface="+mj-ea"/>
                          <a:cs typeface="Meiryo UI" pitchFamily="50" charset="-128"/>
                        </a:rPr>
                        <a:t>料金</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a:ln>
                            <a:noFill/>
                          </a:ln>
                          <a:solidFill>
                            <a:schemeClr val="tx1">
                              <a:lumMod val="75000"/>
                              <a:lumOff val="25000"/>
                            </a:schemeClr>
                          </a:solidFill>
                          <a:effectLst/>
                          <a:uLnTx/>
                          <a:uFillTx/>
                          <a:latin typeface="+mj-ea"/>
                          <a:ea typeface="+mj-ea"/>
                        </a:rPr>
                        <a:t>　企画</a:t>
                      </a:r>
                      <a:r>
                        <a:rPr kumimoji="1" lang="ja-JP" altLang="en-US" sz="800" b="0" u="none" strike="noStrike" kern="1200" cap="none" spc="0" normalizeH="0" baseline="0" noProof="0" dirty="0">
                          <a:ln>
                            <a:noFill/>
                          </a:ln>
                          <a:solidFill>
                            <a:schemeClr val="tx1">
                              <a:lumMod val="75000"/>
                              <a:lumOff val="25000"/>
                            </a:schemeClr>
                          </a:solidFill>
                          <a:effectLst/>
                          <a:uLnTx/>
                          <a:uFillTx/>
                          <a:latin typeface="+mj-ea"/>
                          <a:ea typeface="+mj-ea"/>
                        </a:rPr>
                        <a:t>内容・</a:t>
                      </a:r>
                      <a:r>
                        <a:rPr kumimoji="1" lang="en-US" altLang="ja-JP" sz="800" b="0" u="none" strike="noStrike" kern="1200" cap="none" spc="0" normalizeH="0" baseline="0" noProof="0" dirty="0">
                          <a:ln>
                            <a:noFill/>
                          </a:ln>
                          <a:solidFill>
                            <a:schemeClr val="tx1">
                              <a:lumMod val="75000"/>
                              <a:lumOff val="25000"/>
                            </a:schemeClr>
                          </a:solidFill>
                          <a:effectLst/>
                          <a:uLnTx/>
                          <a:uFillTx/>
                          <a:latin typeface="+mj-ea"/>
                          <a:ea typeface="+mj-ea"/>
                        </a:rPr>
                        <a:t>KPI</a:t>
                      </a:r>
                      <a:r>
                        <a:rPr kumimoji="1" lang="ja-JP" altLang="en-US" sz="800" b="0" u="none" strike="noStrike" kern="1200" cap="none" spc="0" normalizeH="0" baseline="0" noProof="0" dirty="0">
                          <a:ln>
                            <a:noFill/>
                          </a:ln>
                          <a:solidFill>
                            <a:schemeClr val="tx1">
                              <a:lumMod val="75000"/>
                              <a:lumOff val="25000"/>
                            </a:schemeClr>
                          </a:solidFill>
                          <a:effectLst/>
                          <a:uLnTx/>
                          <a:uFillTx/>
                          <a:latin typeface="+mj-ea"/>
                          <a:ea typeface="+mj-ea"/>
                        </a:rPr>
                        <a:t>に応じて、別途ご提示いたします。</a:t>
                      </a:r>
                      <a:endParaRPr kumimoji="1" lang="en-US" altLang="ja-JP" sz="800" b="0" u="none" strike="noStrike" kern="1200" cap="none" spc="0" normalizeH="0" baseline="0" noProof="0" dirty="0">
                        <a:ln>
                          <a:noFill/>
                        </a:ln>
                        <a:solidFill>
                          <a:schemeClr val="tx1">
                            <a:lumMod val="75000"/>
                            <a:lumOff val="25000"/>
                          </a:schemeClr>
                        </a:solidFill>
                        <a:effectLst/>
                        <a:uLnTx/>
                        <a:uFillTx/>
                        <a:latin typeface="+mj-ea"/>
                        <a:ea typeface="+mj-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a:ln>
                            <a:noFill/>
                          </a:ln>
                          <a:solidFill>
                            <a:schemeClr val="tx1">
                              <a:lumMod val="75000"/>
                              <a:lumOff val="25000"/>
                            </a:schemeClr>
                          </a:solidFill>
                          <a:effectLst/>
                          <a:uLnTx/>
                          <a:uFillTx/>
                          <a:latin typeface="+mj-ea"/>
                          <a:ea typeface="+mj-ea"/>
                        </a:rPr>
                        <a:t>　本サービス</a:t>
                      </a:r>
                      <a:r>
                        <a:rPr kumimoji="1" lang="ja-JP" altLang="en-US" sz="800" b="0" u="none" strike="noStrike" kern="1200" cap="none" spc="0" normalizeH="0" baseline="0" noProof="0" dirty="0">
                          <a:ln>
                            <a:noFill/>
                          </a:ln>
                          <a:solidFill>
                            <a:schemeClr val="tx1">
                              <a:lumMod val="75000"/>
                              <a:lumOff val="25000"/>
                            </a:schemeClr>
                          </a:solidFill>
                          <a:effectLst/>
                          <a:uLnTx/>
                          <a:uFillTx/>
                          <a:latin typeface="+mj-ea"/>
                          <a:ea typeface="+mj-ea"/>
                        </a:rPr>
                        <a:t>は</a:t>
                      </a:r>
                      <a:r>
                        <a:rPr kumimoji="1" lang="en-US" altLang="ja-JP" sz="800" b="0" u="none" strike="noStrike" kern="1200" cap="none" spc="0" normalizeH="0" baseline="0" noProof="0" dirty="0" err="1">
                          <a:ln>
                            <a:noFill/>
                          </a:ln>
                          <a:solidFill>
                            <a:schemeClr val="tx1">
                              <a:lumMod val="75000"/>
                              <a:lumOff val="25000"/>
                            </a:schemeClr>
                          </a:solidFill>
                          <a:effectLst/>
                          <a:uLnTx/>
                          <a:uFillTx/>
                          <a:latin typeface="+mj-ea"/>
                          <a:ea typeface="+mj-ea"/>
                        </a:rPr>
                        <a:t>carview</a:t>
                      </a:r>
                      <a:r>
                        <a:rPr kumimoji="1" lang="en-US" altLang="ja-JP" sz="800" b="0" u="none" strike="noStrike" kern="1200" cap="none" spc="0" normalizeH="0" baseline="0" noProof="0" dirty="0">
                          <a:ln>
                            <a:noFill/>
                          </a:ln>
                          <a:solidFill>
                            <a:schemeClr val="tx1">
                              <a:lumMod val="75000"/>
                              <a:lumOff val="25000"/>
                            </a:schemeClr>
                          </a:solidFill>
                          <a:effectLst/>
                          <a:uLnTx/>
                          <a:uFillTx/>
                          <a:latin typeface="+mj-ea"/>
                          <a:ea typeface="+mj-ea"/>
                        </a:rPr>
                        <a:t>!</a:t>
                      </a:r>
                      <a:r>
                        <a:rPr kumimoji="1" lang="ja-JP" altLang="en-US" sz="800" b="0" u="none" strike="noStrike" kern="1200" cap="none" spc="0" normalizeH="0" baseline="0" noProof="0" dirty="0">
                          <a:ln>
                            <a:noFill/>
                          </a:ln>
                          <a:solidFill>
                            <a:schemeClr val="tx1">
                              <a:lumMod val="75000"/>
                              <a:lumOff val="25000"/>
                            </a:schemeClr>
                          </a:solidFill>
                          <a:effectLst/>
                          <a:uLnTx/>
                          <a:uFillTx/>
                          <a:latin typeface="+mj-ea"/>
                          <a:ea typeface="+mj-ea"/>
                        </a:rPr>
                        <a:t>広告サービスの付帯商品となりますため、</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800" b="0" u="none" strike="noStrike" kern="1200" cap="none" spc="0" normalizeH="0" baseline="0" noProof="0">
                          <a:ln>
                            <a:noFill/>
                          </a:ln>
                          <a:solidFill>
                            <a:schemeClr val="tx1">
                              <a:lumMod val="75000"/>
                              <a:lumOff val="25000"/>
                            </a:schemeClr>
                          </a:solidFill>
                          <a:effectLst/>
                          <a:uLnTx/>
                          <a:uFillTx/>
                          <a:latin typeface="+mj-ea"/>
                          <a:ea typeface="+mj-ea"/>
                        </a:rPr>
                        <a:t>　出稿</a:t>
                      </a:r>
                      <a:r>
                        <a:rPr kumimoji="1" lang="ja-JP" altLang="en-US" sz="800" b="0" u="none" strike="noStrike" kern="1200" cap="none" spc="0" normalizeH="0" baseline="0" noProof="0" dirty="0">
                          <a:ln>
                            <a:noFill/>
                          </a:ln>
                          <a:solidFill>
                            <a:schemeClr val="tx1">
                              <a:lumMod val="75000"/>
                              <a:lumOff val="25000"/>
                            </a:schemeClr>
                          </a:solidFill>
                          <a:effectLst/>
                          <a:uLnTx/>
                          <a:uFillTx/>
                          <a:latin typeface="+mj-ea"/>
                          <a:ea typeface="+mj-ea"/>
                        </a:rPr>
                        <a:t>費用や条件は、弊社営業担当までお問い合わせください。</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782789489"/>
                  </a:ext>
                </a:extLst>
              </a:tr>
              <a:tr h="2566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800" b="0" i="0" dirty="0">
                          <a:solidFill>
                            <a:schemeClr val="bg1"/>
                          </a:solidFill>
                          <a:latin typeface="+mj-ea"/>
                          <a:ea typeface="+mj-ea"/>
                          <a:cs typeface="Meiryo UI" pitchFamily="50" charset="-128"/>
                        </a:rPr>
                        <a:t>注意事項</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a:solidFill>
                            <a:schemeClr val="tx1">
                              <a:lumMod val="75000"/>
                              <a:lumOff val="25000"/>
                            </a:schemeClr>
                          </a:solidFill>
                          <a:latin typeface="+mj-ea"/>
                          <a:ea typeface="+mj-ea"/>
                          <a:cs typeface="Verdana" pitchFamily="34" charset="0"/>
                        </a:rPr>
                        <a:t>　全て</a:t>
                      </a:r>
                      <a:r>
                        <a:rPr lang="ja-JP" altLang="en-US" sz="800" dirty="0">
                          <a:solidFill>
                            <a:schemeClr val="tx1">
                              <a:lumMod val="75000"/>
                              <a:lumOff val="25000"/>
                            </a:schemeClr>
                          </a:solidFill>
                          <a:latin typeface="+mj-ea"/>
                          <a:ea typeface="+mj-ea"/>
                          <a:cs typeface="Verdana" pitchFamily="34" charset="0"/>
                        </a:rPr>
                        <a:t>の遷移先</a:t>
                      </a:r>
                      <a:r>
                        <a:rPr lang="en-US" altLang="ja-JP" sz="800" dirty="0">
                          <a:solidFill>
                            <a:schemeClr val="tx1">
                              <a:lumMod val="75000"/>
                              <a:lumOff val="25000"/>
                            </a:schemeClr>
                          </a:solidFill>
                          <a:latin typeface="+mj-ea"/>
                          <a:ea typeface="+mj-ea"/>
                          <a:cs typeface="Verdana" pitchFamily="34" charset="0"/>
                        </a:rPr>
                        <a:t>URL</a:t>
                      </a:r>
                      <a:r>
                        <a:rPr lang="ja-JP" altLang="en-US" sz="800" dirty="0">
                          <a:solidFill>
                            <a:schemeClr val="tx1">
                              <a:lumMod val="75000"/>
                              <a:lumOff val="25000"/>
                            </a:schemeClr>
                          </a:solidFill>
                          <a:latin typeface="+mj-ea"/>
                          <a:ea typeface="+mj-ea"/>
                          <a:cs typeface="Verdana" pitchFamily="34" charset="0"/>
                        </a:rPr>
                        <a:t>において「</a:t>
                      </a:r>
                      <a:r>
                        <a:rPr lang="en-US" altLang="ja-JP" sz="800" dirty="0">
                          <a:solidFill>
                            <a:schemeClr val="tx1">
                              <a:lumMod val="75000"/>
                              <a:lumOff val="25000"/>
                            </a:schemeClr>
                          </a:solidFill>
                          <a:latin typeface="+mj-ea"/>
                          <a:ea typeface="+mj-ea"/>
                          <a:cs typeface="Verdana" pitchFamily="34" charset="0"/>
                        </a:rPr>
                        <a:t>PC</a:t>
                      </a:r>
                      <a:r>
                        <a:rPr lang="ja-JP" altLang="en-US" sz="800" dirty="0">
                          <a:solidFill>
                            <a:schemeClr val="tx1">
                              <a:lumMod val="75000"/>
                              <a:lumOff val="25000"/>
                            </a:schemeClr>
                          </a:solidFill>
                          <a:latin typeface="+mj-ea"/>
                          <a:ea typeface="+mj-ea"/>
                          <a:cs typeface="Verdana" pitchFamily="34" charset="0"/>
                        </a:rPr>
                        <a:t>とスマホで異なるリンク先指定」「計測用パラメータ付きの</a:t>
                      </a:r>
                      <a:r>
                        <a:rPr lang="en-US" altLang="ja-JP" sz="800" dirty="0">
                          <a:solidFill>
                            <a:schemeClr val="tx1">
                              <a:lumMod val="75000"/>
                              <a:lumOff val="25000"/>
                            </a:schemeClr>
                          </a:solidFill>
                          <a:latin typeface="+mj-ea"/>
                          <a:ea typeface="+mj-ea"/>
                          <a:cs typeface="Verdana" pitchFamily="34" charset="0"/>
                        </a:rPr>
                        <a:t>URL</a:t>
                      </a:r>
                      <a:r>
                        <a:rPr lang="ja-JP" altLang="en-US" sz="800">
                          <a:solidFill>
                            <a:schemeClr val="tx1">
                              <a:lumMod val="75000"/>
                              <a:lumOff val="25000"/>
                            </a:schemeClr>
                          </a:solidFill>
                          <a:latin typeface="+mj-ea"/>
                          <a:ea typeface="+mj-ea"/>
                          <a:cs typeface="Verdana" pitchFamily="34" charset="0"/>
                        </a:rPr>
                        <a:t>」は</a:t>
                      </a:r>
                      <a:endParaRPr lang="en-US" altLang="ja-JP" sz="800" dirty="0">
                        <a:solidFill>
                          <a:schemeClr val="tx1">
                            <a:lumMod val="75000"/>
                            <a:lumOff val="25000"/>
                          </a:schemeClr>
                        </a:solidFill>
                        <a:latin typeface="+mj-ea"/>
                        <a:ea typeface="+mj-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a:solidFill>
                            <a:schemeClr val="tx1">
                              <a:lumMod val="75000"/>
                              <a:lumOff val="25000"/>
                            </a:schemeClr>
                          </a:solidFill>
                          <a:latin typeface="+mj-ea"/>
                          <a:ea typeface="+mj-ea"/>
                          <a:cs typeface="Verdana" pitchFamily="34" charset="0"/>
                        </a:rPr>
                        <a:t>　不可</a:t>
                      </a:r>
                      <a:r>
                        <a:rPr lang="ja-JP" altLang="en-US" sz="800" dirty="0">
                          <a:solidFill>
                            <a:schemeClr val="tx1">
                              <a:lumMod val="75000"/>
                              <a:lumOff val="25000"/>
                            </a:schemeClr>
                          </a:solidFill>
                          <a:latin typeface="+mj-ea"/>
                          <a:ea typeface="+mj-ea"/>
                          <a:cs typeface="Verdana" pitchFamily="34" charset="0"/>
                        </a:rPr>
                        <a:t>となります。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69102990"/>
                  </a:ext>
                </a:extLst>
              </a:tr>
              <a:tr h="51328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800" b="0" i="0" dirty="0">
                          <a:solidFill>
                            <a:schemeClr val="bg1"/>
                          </a:solidFill>
                          <a:latin typeface="+mj-ea"/>
                          <a:ea typeface="+mj-ea"/>
                          <a:cs typeface="Meiryo UI" pitchFamily="50" charset="-128"/>
                        </a:rPr>
                        <a:t>レポート項目</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a:solidFill>
                            <a:schemeClr val="tx1">
                              <a:lumMod val="75000"/>
                              <a:lumOff val="25000"/>
                            </a:schemeClr>
                          </a:solidFill>
                          <a:latin typeface="+mj-ea"/>
                          <a:ea typeface="+mj-ea"/>
                          <a:cs typeface="Verdana"/>
                        </a:rPr>
                        <a:t>　</a:t>
                      </a:r>
                      <a:r>
                        <a:rPr lang="en-US" altLang="ja-JP" sz="800" dirty="0">
                          <a:solidFill>
                            <a:schemeClr val="tx1">
                              <a:lumMod val="75000"/>
                              <a:lumOff val="25000"/>
                            </a:schemeClr>
                          </a:solidFill>
                          <a:latin typeface="+mj-ea"/>
                          <a:ea typeface="+mj-ea"/>
                          <a:cs typeface="Verdana"/>
                        </a:rPr>
                        <a:t>PV</a:t>
                      </a:r>
                      <a:r>
                        <a:rPr lang="ja-JP" altLang="en-US" sz="800" dirty="0">
                          <a:solidFill>
                            <a:schemeClr val="tx1">
                              <a:lumMod val="75000"/>
                              <a:lumOff val="25000"/>
                            </a:schemeClr>
                          </a:solidFill>
                          <a:latin typeface="+mj-ea"/>
                          <a:ea typeface="+mj-ea"/>
                          <a:cs typeface="Verdana"/>
                        </a:rPr>
                        <a:t>・</a:t>
                      </a:r>
                      <a:r>
                        <a:rPr lang="en-US" altLang="ja-JP" sz="800" dirty="0">
                          <a:solidFill>
                            <a:schemeClr val="tx1">
                              <a:lumMod val="75000"/>
                              <a:lumOff val="25000"/>
                            </a:schemeClr>
                          </a:solidFill>
                          <a:latin typeface="+mj-ea"/>
                          <a:ea typeface="+mj-ea"/>
                          <a:cs typeface="Verdana"/>
                        </a:rPr>
                        <a:t>UB</a:t>
                      </a:r>
                      <a:r>
                        <a:rPr lang="ja-JP" altLang="en-US" sz="800" dirty="0">
                          <a:solidFill>
                            <a:schemeClr val="tx1">
                              <a:lumMod val="75000"/>
                              <a:lumOff val="25000"/>
                            </a:schemeClr>
                          </a:solidFill>
                          <a:latin typeface="+mj-ea"/>
                          <a:ea typeface="+mj-ea"/>
                          <a:cs typeface="Verdana"/>
                        </a:rPr>
                        <a:t>・ページ内リンクのクリック数など</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a:solidFill>
                            <a:schemeClr val="tx1">
                              <a:lumMod val="75000"/>
                              <a:lumOff val="25000"/>
                            </a:schemeClr>
                          </a:solidFill>
                          <a:latin typeface="+mj-ea"/>
                          <a:ea typeface="+mj-ea"/>
                          <a:cs typeface="Verdana"/>
                        </a:rPr>
                        <a:t>　</a:t>
                      </a:r>
                      <a:r>
                        <a:rPr lang="en-US" altLang="ja-JP" sz="800" dirty="0">
                          <a:solidFill>
                            <a:schemeClr val="tx1">
                              <a:lumMod val="75000"/>
                              <a:lumOff val="25000"/>
                            </a:schemeClr>
                          </a:solidFill>
                          <a:latin typeface="+mj-ea"/>
                          <a:ea typeface="+mj-ea"/>
                          <a:cs typeface="Verdana"/>
                        </a:rPr>
                        <a:t>※</a:t>
                      </a:r>
                      <a:r>
                        <a:rPr lang="ja-JP" altLang="en-US" sz="800" dirty="0">
                          <a:solidFill>
                            <a:schemeClr val="tx1">
                              <a:lumMod val="75000"/>
                              <a:lumOff val="25000"/>
                            </a:schemeClr>
                          </a:solidFill>
                          <a:latin typeface="+mj-ea"/>
                          <a:ea typeface="+mj-ea"/>
                          <a:cs typeface="Verdana"/>
                        </a:rPr>
                        <a:t>掲載終了から</a:t>
                      </a:r>
                      <a:r>
                        <a:rPr lang="en-US" altLang="ja-JP" sz="800" dirty="0">
                          <a:solidFill>
                            <a:schemeClr val="tx1">
                              <a:lumMod val="75000"/>
                              <a:lumOff val="25000"/>
                            </a:schemeClr>
                          </a:solidFill>
                          <a:latin typeface="+mj-ea"/>
                          <a:ea typeface="+mj-ea"/>
                          <a:cs typeface="Verdana"/>
                        </a:rPr>
                        <a:t>2</a:t>
                      </a:r>
                      <a:r>
                        <a:rPr lang="ja-JP" altLang="en-US" sz="800" dirty="0">
                          <a:solidFill>
                            <a:schemeClr val="tx1">
                              <a:lumMod val="75000"/>
                              <a:lumOff val="25000"/>
                            </a:schemeClr>
                          </a:solidFill>
                          <a:latin typeface="+mj-ea"/>
                          <a:ea typeface="+mj-ea"/>
                          <a:cs typeface="Verdana"/>
                        </a:rPr>
                        <a:t>週間程度でご提出いたします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9E9E9"/>
                    </a:solidFill>
                  </a:tcPr>
                </a:tc>
                <a:extLst>
                  <a:ext uri="{0D108BD9-81ED-4DB2-BD59-A6C34878D82A}">
                    <a16:rowId xmlns:a16="http://schemas.microsoft.com/office/drawing/2014/main" val="1247624747"/>
                  </a:ext>
                </a:extLst>
              </a:tr>
              <a:tr h="25660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800" b="0" i="0" dirty="0">
                          <a:solidFill>
                            <a:schemeClr val="bg1"/>
                          </a:solidFill>
                          <a:latin typeface="+mj-ea"/>
                          <a:ea typeface="+mj-ea"/>
                          <a:cs typeface="Meiryo UI" pitchFamily="50" charset="-128"/>
                        </a:rPr>
                        <a:t>備考</a:t>
                      </a:r>
                    </a:p>
                  </a:txBody>
                  <a:tcPr marL="44308" marR="44308" marT="44308" marB="44308" anchor="ctr">
                    <a:lnL w="1270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a:solidFill>
                            <a:schemeClr val="tx1">
                              <a:lumMod val="75000"/>
                              <a:lumOff val="25000"/>
                            </a:schemeClr>
                          </a:solidFill>
                          <a:latin typeface="+mj-ea"/>
                          <a:ea typeface="+mj-ea"/>
                          <a:cs typeface="Verdana"/>
                        </a:rPr>
                        <a:t>　</a:t>
                      </a:r>
                      <a:r>
                        <a:rPr lang="en-US" altLang="ja-JP" sz="800" dirty="0" err="1">
                          <a:solidFill>
                            <a:schemeClr val="tx1">
                              <a:lumMod val="75000"/>
                              <a:lumOff val="25000"/>
                            </a:schemeClr>
                          </a:solidFill>
                          <a:latin typeface="+mj-ea"/>
                          <a:ea typeface="+mj-ea"/>
                          <a:cs typeface="Verdana"/>
                        </a:rPr>
                        <a:t>carview</a:t>
                      </a:r>
                      <a:r>
                        <a:rPr lang="en-US" altLang="ja-JP" sz="800" dirty="0">
                          <a:solidFill>
                            <a:schemeClr val="tx1">
                              <a:lumMod val="75000"/>
                              <a:lumOff val="25000"/>
                            </a:schemeClr>
                          </a:solidFill>
                          <a:latin typeface="+mj-ea"/>
                          <a:ea typeface="+mj-ea"/>
                          <a:cs typeface="Verdana"/>
                        </a:rPr>
                        <a:t>! </a:t>
                      </a:r>
                      <a:r>
                        <a:rPr lang="ja-JP" altLang="en-US" sz="800" dirty="0">
                          <a:solidFill>
                            <a:schemeClr val="tx1">
                              <a:lumMod val="75000"/>
                              <a:lumOff val="25000"/>
                            </a:schemeClr>
                          </a:solidFill>
                          <a:latin typeface="+mj-ea"/>
                          <a:ea typeface="+mj-ea"/>
                          <a:cs typeface="Verdana"/>
                        </a:rPr>
                        <a:t>の編成方針と合致しないものについてはお断りさせていただく場合があります。</a:t>
                      </a:r>
                      <a:endParaRPr lang="en-US" altLang="ja-JP" sz="800" dirty="0">
                        <a:solidFill>
                          <a:schemeClr val="tx1">
                            <a:lumMod val="75000"/>
                            <a:lumOff val="25000"/>
                          </a:schemeClr>
                        </a:solidFill>
                        <a:latin typeface="+mj-ea"/>
                        <a:ea typeface="+mj-ea"/>
                        <a:cs typeface="Verdan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a:solidFill>
                            <a:schemeClr val="tx1">
                              <a:lumMod val="75000"/>
                              <a:lumOff val="25000"/>
                            </a:schemeClr>
                          </a:solidFill>
                          <a:latin typeface="+mj-ea"/>
                          <a:ea typeface="+mj-ea"/>
                          <a:cs typeface="Verdana"/>
                        </a:rPr>
                        <a:t>　著作権</a:t>
                      </a:r>
                      <a:r>
                        <a:rPr lang="ja-JP" altLang="en-US" sz="800" dirty="0">
                          <a:solidFill>
                            <a:schemeClr val="tx1">
                              <a:lumMod val="75000"/>
                              <a:lumOff val="25000"/>
                            </a:schemeClr>
                          </a:solidFill>
                          <a:latin typeface="+mj-ea"/>
                          <a:ea typeface="+mj-ea"/>
                          <a:cs typeface="Verdana"/>
                        </a:rPr>
                        <a:t>・編集権は弊社に帰属いたします。</a:t>
                      </a:r>
                    </a:p>
                  </a:txBody>
                  <a:tcPr marL="44308" marR="44308" marT="44308" marB="44308" anchor="ctr">
                    <a:lnL w="1905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5"/>
                  </a:ext>
                </a:extLst>
              </a:tr>
            </a:tbl>
          </a:graphicData>
        </a:graphic>
      </p:graphicFrame>
      <p:pic>
        <p:nvPicPr>
          <p:cNvPr id="5" name="図 4">
            <a:extLst>
              <a:ext uri="{FF2B5EF4-FFF2-40B4-BE49-F238E27FC236}">
                <a16:creationId xmlns:a16="http://schemas.microsoft.com/office/drawing/2014/main" id="{190B60A3-EB13-AF65-2851-FD80D543F79B}"/>
              </a:ext>
            </a:extLst>
          </p:cNvPr>
          <p:cNvPicPr>
            <a:picLocks noChangeAspect="1"/>
          </p:cNvPicPr>
          <p:nvPr/>
        </p:nvPicPr>
        <p:blipFill>
          <a:blip r:embed="rId3"/>
          <a:stretch>
            <a:fillRect/>
          </a:stretch>
        </p:blipFill>
        <p:spPr>
          <a:xfrm>
            <a:off x="1519836" y="1780802"/>
            <a:ext cx="2170657" cy="3296396"/>
          </a:xfrm>
          <a:prstGeom prst="rect">
            <a:avLst/>
          </a:prstGeom>
        </p:spPr>
      </p:pic>
      <p:sp>
        <p:nvSpPr>
          <p:cNvPr id="6" name="テキスト ボックス 5">
            <a:extLst>
              <a:ext uri="{FF2B5EF4-FFF2-40B4-BE49-F238E27FC236}">
                <a16:creationId xmlns:a16="http://schemas.microsoft.com/office/drawing/2014/main" id="{8D0996B0-8663-9D13-D4BD-084F9A0D6F9A}"/>
              </a:ext>
            </a:extLst>
          </p:cNvPr>
          <p:cNvSpPr txBox="1"/>
          <p:nvPr/>
        </p:nvSpPr>
        <p:spPr>
          <a:xfrm>
            <a:off x="1252600" y="1191346"/>
            <a:ext cx="3101195" cy="276999"/>
          </a:xfrm>
          <a:prstGeom prst="rect">
            <a:avLst/>
          </a:prstGeom>
          <a:noFill/>
        </p:spPr>
        <p:txBody>
          <a:bodyPr wrap="square" rtlCol="0">
            <a:spAutoFit/>
          </a:bodyPr>
          <a:lstStyle/>
          <a:p>
            <a:pPr algn="ctr"/>
            <a:r>
              <a:rPr lang="en-US" altLang="ja-JP" sz="1200" b="1" dirty="0">
                <a:solidFill>
                  <a:schemeClr val="accent5">
                    <a:lumMod val="50000"/>
                  </a:schemeClr>
                </a:solidFill>
                <a:latin typeface="メイリオ" panose="020B0604030504040204" pitchFamily="50" charset="-128"/>
                <a:ea typeface="メイリオ" panose="020B0604030504040204" pitchFamily="50" charset="-128"/>
              </a:rPr>
              <a:t>Yahoo!</a:t>
            </a:r>
            <a:r>
              <a:rPr lang="ja-JP" altLang="en-US" sz="1200" b="1" dirty="0">
                <a:solidFill>
                  <a:schemeClr val="accent5">
                    <a:lumMod val="50000"/>
                  </a:schemeClr>
                </a:solidFill>
                <a:latin typeface="メイリオ" panose="020B0604030504040204" pitchFamily="50" charset="-128"/>
                <a:ea typeface="メイリオ" panose="020B0604030504040204" pitchFamily="50" charset="-128"/>
              </a:rPr>
              <a:t>ニューススポンサードコンテンツ</a:t>
            </a:r>
            <a:endParaRPr kumimoji="1" lang="en-US" altLang="ja-JP" sz="1200" b="1" dirty="0">
              <a:solidFill>
                <a:schemeClr val="accent5">
                  <a:lumMod val="50000"/>
                </a:schemeClr>
              </a:solidFill>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713515C0-B99D-5173-59CF-770FE0F7A030}"/>
              </a:ext>
            </a:extLst>
          </p:cNvPr>
          <p:cNvSpPr txBox="1"/>
          <p:nvPr/>
        </p:nvSpPr>
        <p:spPr>
          <a:xfrm>
            <a:off x="1108584" y="6065166"/>
            <a:ext cx="3789388" cy="215444"/>
          </a:xfrm>
          <a:prstGeom prst="rect">
            <a:avLst/>
          </a:prstGeom>
          <a:noFill/>
        </p:spPr>
        <p:txBody>
          <a:bodyPr wrap="square">
            <a:spAutoFit/>
          </a:bodyPr>
          <a:lstStyle/>
          <a:p>
            <a:r>
              <a:rPr lang="en-US" altLang="ja-JP" sz="800" dirty="0">
                <a:solidFill>
                  <a:schemeClr val="accent5">
                    <a:lumMod val="50000"/>
                  </a:schemeClr>
                </a:solidFill>
                <a:latin typeface="メイリオ" panose="020B0604030504040204" pitchFamily="50" charset="-128"/>
                <a:ea typeface="メイリオ" panose="020B0604030504040204" pitchFamily="50" charset="-128"/>
              </a:rPr>
              <a:t>※</a:t>
            </a:r>
            <a:r>
              <a:rPr lang="ja-JP" altLang="en-US" sz="800" dirty="0">
                <a:solidFill>
                  <a:schemeClr val="accent5">
                    <a:lumMod val="50000"/>
                  </a:schemeClr>
                </a:solidFill>
                <a:latin typeface="メイリオ" panose="020B0604030504040204" pitchFamily="50" charset="-128"/>
                <a:ea typeface="メイリオ" panose="020B0604030504040204" pitchFamily="50" charset="-128"/>
              </a:rPr>
              <a:t>画像はイメージとなります。（実際の画面とは異なる場合がございます。）</a:t>
            </a:r>
          </a:p>
        </p:txBody>
      </p:sp>
      <p:pic>
        <p:nvPicPr>
          <p:cNvPr id="8" name="図 7" descr="グラフィカル ユーザー インターフェイス&#10;&#10;AI 生成コンテンツは誤りを含む可能性があります。">
            <a:extLst>
              <a:ext uri="{FF2B5EF4-FFF2-40B4-BE49-F238E27FC236}">
                <a16:creationId xmlns:a16="http://schemas.microsoft.com/office/drawing/2014/main" id="{138127AF-71A1-F5F4-1945-075C0DD2FB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43673" y="2622449"/>
            <a:ext cx="1609624" cy="3199306"/>
          </a:xfrm>
          <a:prstGeom prst="rect">
            <a:avLst/>
          </a:prstGeom>
        </p:spPr>
      </p:pic>
      <p:sp>
        <p:nvSpPr>
          <p:cNvPr id="9" name="テキスト ボックス 8">
            <a:extLst>
              <a:ext uri="{FF2B5EF4-FFF2-40B4-BE49-F238E27FC236}">
                <a16:creationId xmlns:a16="http://schemas.microsoft.com/office/drawing/2014/main" id="{DCC9F5C4-764A-970E-6592-604F22EEF9E5}"/>
              </a:ext>
            </a:extLst>
          </p:cNvPr>
          <p:cNvSpPr txBox="1"/>
          <p:nvPr/>
        </p:nvSpPr>
        <p:spPr>
          <a:xfrm>
            <a:off x="3031270" y="2592943"/>
            <a:ext cx="1650019" cy="3317831"/>
          </a:xfrm>
          <a:prstGeom prst="rect">
            <a:avLst/>
          </a:prstGeom>
          <a:solidFill>
            <a:schemeClr val="bg1">
              <a:lumMod val="95000"/>
              <a:alpha val="30000"/>
            </a:schemeClr>
          </a:solidFill>
          <a:ln>
            <a:noFill/>
          </a:ln>
        </p:spPr>
        <p:txBody>
          <a:bodyPr wrap="square" rtlCol="0">
            <a:spAutoFit/>
          </a:bodyPr>
          <a:lstStyle/>
          <a:p>
            <a:pPr algn="ctr"/>
            <a:endParaRPr kumimoji="1"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kumimoji="1"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kumimoji="1"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kumimoji="1"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kumimoji="1"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kumimoji="1"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kumimoji="1"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r>
              <a:rPr kumimoji="1" lang="en-US" altLang="ja-JP" sz="1000" dirty="0">
                <a:solidFill>
                  <a:schemeClr val="bg1">
                    <a:lumMod val="50000"/>
                  </a:schemeClr>
                </a:solidFill>
                <a:latin typeface="メイリオ" panose="020B0604030504040204" pitchFamily="50" charset="-128"/>
                <a:ea typeface="メイリオ" panose="020B0604030504040204" pitchFamily="50" charset="-128"/>
              </a:rPr>
              <a:t>SAMPLE</a:t>
            </a: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a:p>
            <a:pPr algn="ctr"/>
            <a:endParaRPr lang="en-US" altLang="ja-JP" sz="1000" dirty="0">
              <a:solidFill>
                <a:schemeClr val="bg1">
                  <a:lumMod val="50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5841434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旧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BCレイアウト">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30251</TotalTime>
  <Words>4209</Words>
  <Application>Microsoft Macintosh PowerPoint</Application>
  <PresentationFormat>ワイド画面</PresentationFormat>
  <Paragraphs>410</Paragraphs>
  <Slides>22</Slides>
  <Notes>3</Notes>
  <HiddenSlides>0</HiddenSlides>
  <MMClips>0</MMClips>
  <ScaleCrop>false</ScaleCrop>
  <HeadingPairs>
    <vt:vector size="8" baseType="variant">
      <vt:variant>
        <vt:lpstr>使用されているフォント</vt:lpstr>
      </vt:variant>
      <vt:variant>
        <vt:i4>8</vt:i4>
      </vt:variant>
      <vt:variant>
        <vt:lpstr>テーマ</vt:lpstr>
      </vt:variant>
      <vt:variant>
        <vt:i4>3</vt:i4>
      </vt:variant>
      <vt:variant>
        <vt:lpstr>埋め込まれた OLE サーバー</vt:lpstr>
      </vt:variant>
      <vt:variant>
        <vt:i4>1</vt:i4>
      </vt:variant>
      <vt:variant>
        <vt:lpstr>スライド タイトル</vt:lpstr>
      </vt:variant>
      <vt:variant>
        <vt:i4>22</vt:i4>
      </vt:variant>
    </vt:vector>
  </HeadingPairs>
  <TitlesOfParts>
    <vt:vector size="34" baseType="lpstr">
      <vt:lpstr>Meiryo</vt:lpstr>
      <vt:lpstr>Meiryo</vt:lpstr>
      <vt:lpstr>メイリオ 本文</vt:lpstr>
      <vt:lpstr>Yu Gothic Medium</vt:lpstr>
      <vt:lpstr>Arial</vt:lpstr>
      <vt:lpstr>Calibri</vt:lpstr>
      <vt:lpstr>Segoe UI</vt:lpstr>
      <vt:lpstr>Wingdings</vt:lpstr>
      <vt:lpstr>旧CBCレイアウト（広告主・代理店限定）</vt:lpstr>
      <vt:lpstr>CBCレイアウト</vt:lpstr>
      <vt:lpstr>CBCレイアウト（広告主・代理店限定）</vt:lpstr>
      <vt:lpstr>think-cellスライド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小岩 哲也</cp:lastModifiedBy>
  <cp:revision>348</cp:revision>
  <dcterms:created xsi:type="dcterms:W3CDTF">2023-12-19T04:51:39Z</dcterms:created>
  <dcterms:modified xsi:type="dcterms:W3CDTF">2026-01-20T13:11:32Z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2024-12-09T10:06:27Z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94134af2-6eab-4cb2-bb90-ea6d823ac536</vt:lpwstr>
  </property>
  <property fmtid="{D5CDD505-2E9C-101B-9397-08002B2CF9AE}" pid="8" name="MSIP_Label_defa4170-0d19-0005-0004-bc88714345d2_ContentBits">
    <vt:lpwstr>0</vt:lpwstr>
  </property>
</Properties>
</file>